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4013" r:id="rId1"/>
  </p:sldMasterIdLst>
  <p:notesMasterIdLst>
    <p:notesMasterId r:id="rId18"/>
  </p:notesMasterIdLst>
  <p:sldIdLst>
    <p:sldId id="256" r:id="rId2"/>
    <p:sldId id="289" r:id="rId3"/>
    <p:sldId id="294" r:id="rId4"/>
    <p:sldId id="295" r:id="rId5"/>
    <p:sldId id="296" r:id="rId6"/>
    <p:sldId id="288" r:id="rId7"/>
    <p:sldId id="290" r:id="rId8"/>
    <p:sldId id="291" r:id="rId9"/>
    <p:sldId id="278" r:id="rId10"/>
    <p:sldId id="279" r:id="rId11"/>
    <p:sldId id="281" r:id="rId12"/>
    <p:sldId id="270" r:id="rId13"/>
    <p:sldId id="267" r:id="rId14"/>
    <p:sldId id="277" r:id="rId15"/>
    <p:sldId id="282" r:id="rId16"/>
    <p:sldId id="286" r:id="rId1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A70101"/>
    <a:srgbClr val="DA241A"/>
    <a:srgbClr val="E90C6C"/>
    <a:srgbClr val="FF7C80"/>
    <a:srgbClr val="A90808"/>
    <a:srgbClr val="CCFFFF"/>
    <a:srgbClr val="008080"/>
    <a:srgbClr val="FFFF66"/>
    <a:srgbClr val="DA25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2" autoAdjust="0"/>
    <p:restoredTop sz="93345" autoAdjust="0"/>
  </p:normalViewPr>
  <p:slideViewPr>
    <p:cSldViewPr snapToGrid="0">
      <p:cViewPr varScale="1">
        <p:scale>
          <a:sx n="74" d="100"/>
          <a:sy n="74" d="100"/>
        </p:scale>
        <p:origin x="420" y="6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54" d="100"/>
          <a:sy n="54" d="100"/>
        </p:scale>
        <p:origin x="-189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2"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atin typeface="Arial" pitchFamily="34" charset="0"/>
              </a:defRPr>
            </a:lvl1pPr>
          </a:lstStyle>
          <a:p>
            <a:pPr>
              <a:defRPr/>
            </a:pPr>
            <a:endParaRPr lang="zh-CN" altLang="en-US"/>
          </a:p>
        </p:txBody>
      </p:sp>
      <p:sp>
        <p:nvSpPr>
          <p:cNvPr id="15363"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atin typeface="Arial" pitchFamily="34" charset="0"/>
              </a:defRPr>
            </a:lvl1pPr>
          </a:lstStyle>
          <a:p>
            <a:pPr>
              <a:defRPr/>
            </a:pPr>
            <a:fld id="{6F8025F6-6674-4198-B496-5372DA20B9DB}" type="datetimeFigureOut">
              <a:rPr lang="zh-CN" altLang="en-US"/>
              <a:pPr>
                <a:defRPr/>
              </a:pPr>
              <a:t>2015/9/6</a:t>
            </a:fld>
            <a:endParaRPr lang="zh-CN" altLang="en-US"/>
          </a:p>
        </p:txBody>
      </p:sp>
      <p:sp>
        <p:nvSpPr>
          <p:cNvPr id="82948"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5365"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5366"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atin typeface="Arial" pitchFamily="34" charset="0"/>
              </a:defRPr>
            </a:lvl1pPr>
          </a:lstStyle>
          <a:p>
            <a:pPr>
              <a:defRPr/>
            </a:pPr>
            <a:endParaRPr lang="zh-CN" altLang="en-US"/>
          </a:p>
        </p:txBody>
      </p:sp>
      <p:sp>
        <p:nvSpPr>
          <p:cNvPr id="15367"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charset="0"/>
              <a:buNone/>
              <a:defRPr sz="1200" smtClean="0"/>
            </a:lvl1pPr>
          </a:lstStyle>
          <a:p>
            <a:pPr>
              <a:defRPr/>
            </a:pPr>
            <a:fld id="{748D5DB4-DC56-4952-BB51-A63ADDED90E4}" type="slidenum">
              <a:rPr lang="zh-CN" altLang="en-US"/>
              <a:pPr>
                <a:defRPr/>
              </a:pPr>
              <a:t>‹#›</a:t>
            </a:fld>
            <a:endParaRPr lang="zh-CN" altLang="en-US"/>
          </a:p>
        </p:txBody>
      </p:sp>
    </p:spTree>
    <p:extLst>
      <p:ext uri="{BB962C8B-B14F-4D97-AF65-F5344CB8AC3E}">
        <p14:creationId xmlns:p14="http://schemas.microsoft.com/office/powerpoint/2010/main" val="27738335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48D5DB4-DC56-4952-BB51-A63ADDED90E4}" type="slidenum">
              <a:rPr lang="zh-CN" altLang="en-US" smtClean="0"/>
              <a:pPr>
                <a:defRPr/>
              </a:pPr>
              <a:t>4</a:t>
            </a:fld>
            <a:endParaRPr lang="zh-CN" altLang="en-US"/>
          </a:p>
        </p:txBody>
      </p:sp>
    </p:spTree>
    <p:extLst>
      <p:ext uri="{BB962C8B-B14F-4D97-AF65-F5344CB8AC3E}">
        <p14:creationId xmlns:p14="http://schemas.microsoft.com/office/powerpoint/2010/main" val="4078974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6"/>
          <p:cNvPicPr>
            <a:picLocks noChangeAspect="1" noChangeArrowheads="1"/>
          </p:cNvPicPr>
          <p:nvPr userDrawn="1"/>
        </p:nvPicPr>
        <p:blipFill>
          <a:blip r:embed="rId3">
            <a:extLst>
              <a:ext uri="{28A0092B-C50C-407E-A947-70E740481C1C}">
                <a14:useLocalDpi xmlns:a14="http://schemas.microsoft.com/office/drawing/2010/main" val="0"/>
              </a:ext>
            </a:extLst>
          </a:blip>
          <a:srcRect b="15552"/>
          <a:stretch>
            <a:fillRect/>
          </a:stretch>
        </p:blipFill>
        <p:spPr bwMode="auto">
          <a:xfrm>
            <a:off x="0" y="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userDrawn="1"/>
        </p:nvGrpSpPr>
        <p:grpSpPr bwMode="auto">
          <a:xfrm>
            <a:off x="0" y="966788"/>
            <a:ext cx="5219700" cy="1725612"/>
            <a:chOff x="1" y="1820465"/>
            <a:chExt cx="3914774" cy="1294210"/>
          </a:xfrm>
        </p:grpSpPr>
        <p:sp>
          <p:nvSpPr>
            <p:cNvPr id="5" name="五边形 7"/>
            <p:cNvSpPr>
              <a:spLocks noChangeArrowheads="1"/>
            </p:cNvSpPr>
            <p:nvPr userDrawn="1"/>
          </p:nvSpPr>
          <p:spPr bwMode="auto">
            <a:xfrm>
              <a:off x="426245" y="1820465"/>
              <a:ext cx="3488530" cy="1294210"/>
            </a:xfrm>
            <a:prstGeom prst="homePlate">
              <a:avLst>
                <a:gd name="adj" fmla="val 5000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z="1351" smtClean="0">
                <a:solidFill>
                  <a:srgbClr val="FFFFFF"/>
                </a:solidFill>
                <a:latin typeface="Calibri" panose="020F0502020204030204" pitchFamily="34" charset="0"/>
              </a:endParaRPr>
            </a:p>
          </p:txBody>
        </p:sp>
        <p:sp>
          <p:nvSpPr>
            <p:cNvPr id="6" name="矩形 5"/>
            <p:cNvSpPr>
              <a:spLocks noChangeArrowheads="1"/>
            </p:cNvSpPr>
            <p:nvPr userDrawn="1"/>
          </p:nvSpPr>
          <p:spPr bwMode="auto">
            <a:xfrm>
              <a:off x="1" y="1820465"/>
              <a:ext cx="304800" cy="1294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z="1351" smtClean="0">
                <a:solidFill>
                  <a:srgbClr val="FFFFFF"/>
                </a:solidFill>
                <a:latin typeface="Calibri" panose="020F0502020204030204" pitchFamily="34" charset="0"/>
              </a:endParaRPr>
            </a:p>
          </p:txBody>
        </p:sp>
        <p:pic>
          <p:nvPicPr>
            <p:cNvPr id="7" name="图片 6"/>
            <p:cNvPicPr>
              <a:picLocks noChangeAspect="1" noChangeArrowheads="1"/>
            </p:cNvPicPr>
            <p:nvPr userDrawn="1"/>
          </p:nvPicPr>
          <p:blipFill>
            <a:blip r:embed="rId4">
              <a:extLst>
                <a:ext uri="{28A0092B-C50C-407E-A947-70E740481C1C}">
                  <a14:useLocalDpi xmlns:a14="http://schemas.microsoft.com/office/drawing/2010/main" val="0"/>
                </a:ext>
              </a:extLst>
            </a:blip>
            <a:srcRect l="6911" t="56216" r="2374" b="-952"/>
            <a:stretch>
              <a:fillRect/>
            </a:stretch>
          </p:blipFill>
          <p:spPr bwMode="auto">
            <a:xfrm>
              <a:off x="613173" y="1872851"/>
              <a:ext cx="2787253" cy="118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直接连接符 9"/>
          <p:cNvCxnSpPr/>
          <p:nvPr userDrawn="1"/>
        </p:nvCxnSpPr>
        <p:spPr bwMode="auto">
          <a:xfrm>
            <a:off x="2747870" y="4857023"/>
            <a:ext cx="9432925"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标题 1"/>
          <p:cNvSpPr>
            <a:spLocks noGrp="1"/>
          </p:cNvSpPr>
          <p:nvPr>
            <p:ph type="title" hasCustomPrompt="1"/>
          </p:nvPr>
        </p:nvSpPr>
        <p:spPr>
          <a:xfrm>
            <a:off x="2675732" y="3824660"/>
            <a:ext cx="9249336" cy="1325563"/>
          </a:xfrm>
          <a:prstGeom prst="rect">
            <a:avLst/>
          </a:prstGeom>
        </p:spPr>
        <p:txBody>
          <a:bodyPr/>
          <a:lstStyle>
            <a:lvl1pPr algn="r">
              <a:defRPr sz="72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单击此处编辑标题</a:t>
            </a:r>
            <a:endParaRPr lang="zh-CN" altLang="en-US" dirty="0"/>
          </a:p>
        </p:txBody>
      </p:sp>
    </p:spTree>
    <p:extLst>
      <p:ext uri="{BB962C8B-B14F-4D97-AF65-F5344CB8AC3E}">
        <p14:creationId xmlns:p14="http://schemas.microsoft.com/office/powerpoint/2010/main" val="2327484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C:\Users\Administrator\Desktop\封ppt.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75"/>
            <a:ext cx="12199938"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userDrawn="1"/>
        </p:nvSpPr>
        <p:spPr bwMode="auto">
          <a:xfrm>
            <a:off x="3175" y="0"/>
            <a:ext cx="12192000" cy="6869113"/>
          </a:xfrm>
          <a:prstGeom prst="rect">
            <a:avLst/>
          </a:prstGeom>
          <a:solidFill>
            <a:srgbClr val="D9D9D9">
              <a:alpha val="5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spTree>
    <p:extLst>
      <p:ext uri="{BB962C8B-B14F-4D97-AF65-F5344CB8AC3E}">
        <p14:creationId xmlns:p14="http://schemas.microsoft.com/office/powerpoint/2010/main" val="2263216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210969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D06F0DB-C3D7-4864-95AA-C7D0D8D24AE7}" type="datetimeFigureOut">
              <a:rPr lang="zh-CN" altLang="en-US" smtClean="0"/>
              <a:pPr/>
              <a:t>2015/9/6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0514973-BA17-4578-83F3-9398B20C3C11}" type="slidenum">
              <a:rPr lang="zh-CN" altLang="en-US" smtClean="0"/>
              <a:pPr/>
              <a:t>‹#›</a:t>
            </a:fld>
            <a:endParaRPr lang="zh-CN" altLang="en-US"/>
          </a:p>
        </p:txBody>
      </p:sp>
      <p:pic>
        <p:nvPicPr>
          <p:cNvPr id="7"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326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D06F0DB-C3D7-4864-95AA-C7D0D8D24AE7}" type="datetimeFigureOut">
              <a:rPr lang="zh-CN" altLang="en-US" smtClean="0"/>
              <a:pPr/>
              <a:t>2015/9/6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0514973-BA17-4578-83F3-9398B20C3C11}" type="slidenum">
              <a:rPr lang="zh-CN" altLang="en-US" smtClean="0"/>
              <a:pPr/>
              <a:t>‹#›</a:t>
            </a:fld>
            <a:endParaRPr lang="zh-CN" altLang="en-US"/>
          </a:p>
        </p:txBody>
      </p:sp>
      <p:pic>
        <p:nvPicPr>
          <p:cNvPr id="7"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五边形 7"/>
          <p:cNvSpPr>
            <a:spLocks noChangeArrowheads="1"/>
          </p:cNvSpPr>
          <p:nvPr userDrawn="1"/>
        </p:nvSpPr>
        <p:spPr bwMode="auto">
          <a:xfrm>
            <a:off x="546100" y="300038"/>
            <a:ext cx="3097213" cy="1079500"/>
          </a:xfrm>
          <a:prstGeom prst="homePlate">
            <a:avLst>
              <a:gd name="adj" fmla="val 49997"/>
            </a:avLst>
          </a:prstGeom>
          <a:solidFill>
            <a:srgbClr val="A7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sp>
        <p:nvSpPr>
          <p:cNvPr id="10" name="矩形 8"/>
          <p:cNvSpPr>
            <a:spLocks noChangeArrowheads="1"/>
          </p:cNvSpPr>
          <p:nvPr userDrawn="1"/>
        </p:nvSpPr>
        <p:spPr bwMode="auto">
          <a:xfrm>
            <a:off x="3175" y="300038"/>
            <a:ext cx="433388" cy="1079500"/>
          </a:xfrm>
          <a:prstGeom prst="rect">
            <a:avLst/>
          </a:prstGeom>
          <a:solidFill>
            <a:srgbClr val="A7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pic>
        <p:nvPicPr>
          <p:cNvPr id="11"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6100" y="300038"/>
            <a:ext cx="25542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0"/>
          <p:cNvSpPr>
            <a:spLocks noChangeArrowheads="1"/>
          </p:cNvSpPr>
          <p:nvPr userDrawn="1"/>
        </p:nvSpPr>
        <p:spPr bwMode="auto">
          <a:xfrm>
            <a:off x="2171700" y="990600"/>
            <a:ext cx="736600" cy="292100"/>
          </a:xfrm>
          <a:prstGeom prst="rect">
            <a:avLst/>
          </a:prstGeom>
          <a:solidFill>
            <a:srgbClr val="A7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spTree>
    <p:extLst>
      <p:ext uri="{BB962C8B-B14F-4D97-AF65-F5344CB8AC3E}">
        <p14:creationId xmlns:p14="http://schemas.microsoft.com/office/powerpoint/2010/main" val="3935329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280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两栏内容">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1202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两栏内容">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47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五边形 7"/>
          <p:cNvSpPr>
            <a:spLocks noChangeArrowheads="1"/>
          </p:cNvSpPr>
          <p:nvPr userDrawn="1"/>
        </p:nvSpPr>
        <p:spPr bwMode="auto">
          <a:xfrm>
            <a:off x="546100" y="300038"/>
            <a:ext cx="3097213" cy="1079500"/>
          </a:xfrm>
          <a:prstGeom prst="homePlate">
            <a:avLst>
              <a:gd name="adj" fmla="val 49997"/>
            </a:avLst>
          </a:prstGeom>
          <a:solidFill>
            <a:srgbClr val="A7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sp>
        <p:nvSpPr>
          <p:cNvPr id="5" name="矩形 8"/>
          <p:cNvSpPr>
            <a:spLocks noChangeArrowheads="1"/>
          </p:cNvSpPr>
          <p:nvPr userDrawn="1"/>
        </p:nvSpPr>
        <p:spPr bwMode="auto">
          <a:xfrm>
            <a:off x="3175" y="300038"/>
            <a:ext cx="433388" cy="1079500"/>
          </a:xfrm>
          <a:prstGeom prst="rect">
            <a:avLst/>
          </a:prstGeom>
          <a:solidFill>
            <a:srgbClr val="A7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pic>
        <p:nvPicPr>
          <p:cNvPr id="6"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6100" y="300038"/>
            <a:ext cx="25542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0"/>
          <p:cNvSpPr>
            <a:spLocks noChangeArrowheads="1"/>
          </p:cNvSpPr>
          <p:nvPr userDrawn="1"/>
        </p:nvSpPr>
        <p:spPr bwMode="auto">
          <a:xfrm>
            <a:off x="2171700" y="990600"/>
            <a:ext cx="736600" cy="292100"/>
          </a:xfrm>
          <a:prstGeom prst="rect">
            <a:avLst/>
          </a:prstGeom>
          <a:solidFill>
            <a:srgbClr val="A7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sp>
        <p:nvSpPr>
          <p:cNvPr id="9" name="标题 1"/>
          <p:cNvSpPr>
            <a:spLocks noGrp="1"/>
          </p:cNvSpPr>
          <p:nvPr>
            <p:ph type="title"/>
          </p:nvPr>
        </p:nvSpPr>
        <p:spPr>
          <a:xfrm>
            <a:off x="3752850" y="300038"/>
            <a:ext cx="7600950" cy="1079501"/>
          </a:xfrm>
          <a:prstGeom prst="rect">
            <a:avLst/>
          </a:prstGeom>
        </p:spPr>
        <p:txBody>
          <a:bodyPr anchor="ctr"/>
          <a:lstStyle>
            <a:lvl1pPr>
              <a:lnSpc>
                <a:spcPct val="100000"/>
              </a:lnSpc>
              <a:defRPr sz="36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525064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五边形 7"/>
          <p:cNvSpPr>
            <a:spLocks noChangeArrowheads="1"/>
          </p:cNvSpPr>
          <p:nvPr userDrawn="1"/>
        </p:nvSpPr>
        <p:spPr bwMode="auto">
          <a:xfrm>
            <a:off x="546100" y="300038"/>
            <a:ext cx="3097213" cy="1079500"/>
          </a:xfrm>
          <a:prstGeom prst="homePlate">
            <a:avLst>
              <a:gd name="adj" fmla="val 49997"/>
            </a:avLst>
          </a:prstGeom>
          <a:solidFill>
            <a:srgbClr val="A7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sp>
        <p:nvSpPr>
          <p:cNvPr id="4" name="矩形 8"/>
          <p:cNvSpPr>
            <a:spLocks noChangeArrowheads="1"/>
          </p:cNvSpPr>
          <p:nvPr userDrawn="1"/>
        </p:nvSpPr>
        <p:spPr bwMode="auto">
          <a:xfrm>
            <a:off x="3175" y="300038"/>
            <a:ext cx="433388" cy="1079500"/>
          </a:xfrm>
          <a:prstGeom prst="rect">
            <a:avLst/>
          </a:prstGeom>
          <a:solidFill>
            <a:srgbClr val="A7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pic>
        <p:nvPicPr>
          <p:cNvPr id="5"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6100" y="300038"/>
            <a:ext cx="25542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p:cNvSpPr>
            <a:spLocks noChangeArrowheads="1"/>
          </p:cNvSpPr>
          <p:nvPr userDrawn="1"/>
        </p:nvSpPr>
        <p:spPr bwMode="auto">
          <a:xfrm>
            <a:off x="2171700" y="990600"/>
            <a:ext cx="736600" cy="292100"/>
          </a:xfrm>
          <a:prstGeom prst="rect">
            <a:avLst/>
          </a:prstGeom>
          <a:solidFill>
            <a:srgbClr val="A7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spTree>
    <p:extLst>
      <p:ext uri="{BB962C8B-B14F-4D97-AF65-F5344CB8AC3E}">
        <p14:creationId xmlns:p14="http://schemas.microsoft.com/office/powerpoint/2010/main" val="331275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413273" y="300038"/>
            <a:ext cx="10940527" cy="654703"/>
          </a:xfrm>
          <a:prstGeom prst="rect">
            <a:avLst/>
          </a:prstGeom>
        </p:spPr>
        <p:txBody>
          <a:bodyPr anchor="ctr"/>
          <a:lstStyle>
            <a:lvl1pPr>
              <a:lnSpc>
                <a:spcPct val="100000"/>
              </a:lnSpc>
              <a:defRPr sz="36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134640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两栏内容">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627323" y="488297"/>
            <a:ext cx="10940527" cy="654703"/>
          </a:xfrm>
          <a:prstGeom prst="rect">
            <a:avLst/>
          </a:prstGeom>
        </p:spPr>
        <p:txBody>
          <a:bodyPr anchor="ctr"/>
          <a:lstStyle>
            <a:lvl1pPr>
              <a:lnSpc>
                <a:spcPct val="100000"/>
              </a:lnSpc>
              <a:defRPr sz="3600" b="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316406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140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6"/>
          <p:cNvPicPr>
            <a:picLocks noChangeAspect="1" noChangeArrowheads="1"/>
          </p:cNvPicPr>
          <p:nvPr userDrawn="1"/>
        </p:nvPicPr>
        <p:blipFill>
          <a:blip r:embed="rId3">
            <a:extLst>
              <a:ext uri="{28A0092B-C50C-407E-A947-70E740481C1C}">
                <a14:useLocalDpi xmlns:a14="http://schemas.microsoft.com/office/drawing/2010/main" val="0"/>
              </a:ext>
            </a:extLst>
          </a:blip>
          <a:srcRect b="15552"/>
          <a:stretch>
            <a:fillRect/>
          </a:stretch>
        </p:blipFill>
        <p:spPr bwMode="auto">
          <a:xfrm>
            <a:off x="0" y="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五边形 7"/>
          <p:cNvSpPr>
            <a:spLocks noChangeArrowheads="1"/>
          </p:cNvSpPr>
          <p:nvPr userDrawn="1"/>
        </p:nvSpPr>
        <p:spPr bwMode="auto">
          <a:xfrm>
            <a:off x="1119188" y="877888"/>
            <a:ext cx="5154612" cy="1725612"/>
          </a:xfrm>
          <a:prstGeom prst="homePlate">
            <a:avLst>
              <a:gd name="adj" fmla="val 5000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sp>
        <p:nvSpPr>
          <p:cNvPr id="5" name="矩形 4"/>
          <p:cNvSpPr>
            <a:spLocks noChangeArrowheads="1"/>
          </p:cNvSpPr>
          <p:nvPr userDrawn="1"/>
        </p:nvSpPr>
        <p:spPr bwMode="auto">
          <a:xfrm>
            <a:off x="0" y="877888"/>
            <a:ext cx="860425" cy="17256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pic>
        <p:nvPicPr>
          <p:cNvPr id="6" name="图片 1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6911" t="56216" r="2374" b="-952"/>
          <a:stretch>
            <a:fillRect/>
          </a:stretch>
        </p:blipFill>
        <p:spPr bwMode="auto">
          <a:xfrm>
            <a:off x="1427163" y="965200"/>
            <a:ext cx="3716337"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088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6"/>
          <p:cNvPicPr>
            <a:picLocks noChangeAspect="1" noChangeArrowheads="1"/>
          </p:cNvPicPr>
          <p:nvPr userDrawn="1"/>
        </p:nvPicPr>
        <p:blipFill>
          <a:blip r:embed="rId3">
            <a:extLst>
              <a:ext uri="{28A0092B-C50C-407E-A947-70E740481C1C}">
                <a14:useLocalDpi xmlns:a14="http://schemas.microsoft.com/office/drawing/2010/main" val="0"/>
              </a:ext>
            </a:extLst>
          </a:blip>
          <a:srcRect b="15552"/>
          <a:stretch>
            <a:fillRect/>
          </a:stretch>
        </p:blipFill>
        <p:spPr bwMode="auto">
          <a:xfrm>
            <a:off x="0" y="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184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noChangeArrowheads="1"/>
          </p:cNvPicPr>
          <p:nvPr userDrawn="1"/>
        </p:nvPicPr>
        <p:blipFill>
          <a:blip r:embed="rId3">
            <a:extLst>
              <a:ext uri="{28A0092B-C50C-407E-A947-70E740481C1C}">
                <a14:useLocalDpi xmlns:a14="http://schemas.microsoft.com/office/drawing/2010/main" val="0"/>
              </a:ext>
            </a:extLst>
          </a:blip>
          <a:srcRect b="26318"/>
          <a:stretch>
            <a:fillRect/>
          </a:stretch>
        </p:blipFill>
        <p:spPr bwMode="auto">
          <a:xfrm>
            <a:off x="0" y="0"/>
            <a:ext cx="1219200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userDrawn="1"/>
        </p:nvSpPr>
        <p:spPr bwMode="auto">
          <a:xfrm>
            <a:off x="3175" y="0"/>
            <a:ext cx="12192000" cy="6869113"/>
          </a:xfrm>
          <a:prstGeom prst="rect">
            <a:avLst/>
          </a:prstGeom>
          <a:solidFill>
            <a:srgbClr val="D9D9D9">
              <a:alpha val="70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smtClean="0">
              <a:solidFill>
                <a:srgbClr val="FFFFFF"/>
              </a:solidFill>
              <a:latin typeface="Calibri" panose="020F0502020204030204" pitchFamily="34" charset="0"/>
            </a:endParaRPr>
          </a:p>
        </p:txBody>
      </p:sp>
    </p:spTree>
    <p:extLst>
      <p:ext uri="{BB962C8B-B14F-4D97-AF65-F5344CB8AC3E}">
        <p14:creationId xmlns:p14="http://schemas.microsoft.com/office/powerpoint/2010/main" val="383333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432" r:id="rId1"/>
    <p:sldLayoutId id="2147485430" r:id="rId2"/>
    <p:sldLayoutId id="2147485434" r:id="rId3"/>
    <p:sldLayoutId id="2147485433" r:id="rId4"/>
    <p:sldLayoutId id="2147485448" r:id="rId5"/>
    <p:sldLayoutId id="2147485435" r:id="rId6"/>
    <p:sldLayoutId id="2147485436" r:id="rId7"/>
    <p:sldLayoutId id="2147485441" r:id="rId8"/>
    <p:sldLayoutId id="2147485439" r:id="rId9"/>
    <p:sldLayoutId id="2147485440" r:id="rId10"/>
    <p:sldLayoutId id="2147485425" r:id="rId11"/>
    <p:sldLayoutId id="2147485444" r:id="rId12"/>
    <p:sldLayoutId id="2147485445" r:id="rId13"/>
    <p:sldLayoutId id="2147485446" r:id="rId14"/>
    <p:sldLayoutId id="2147485447" r:id="rId15"/>
    <p:sldLayoutId id="2147485449" r:id="rId1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6216" y="3166292"/>
            <a:ext cx="11398070" cy="830997"/>
          </a:xfrm>
          <a:prstGeom prst="rect">
            <a:avLst/>
          </a:prstGeom>
          <a:noFill/>
        </p:spPr>
        <p:txBody>
          <a:bodyPr wrap="square" rtlCol="0">
            <a:spAutoFit/>
          </a:bodyPr>
          <a:lstStyle/>
          <a:p>
            <a:r>
              <a:rPr lang="zh-CN" altLang="en-US" sz="4800" dirty="0">
                <a:solidFill>
                  <a:schemeClr val="bg1"/>
                </a:solidFill>
                <a:latin typeface="微软雅黑" pitchFamily="34" charset="-122"/>
                <a:ea typeface="微软雅黑" pitchFamily="34" charset="-122"/>
              </a:rPr>
              <a:t>国美</a:t>
            </a:r>
            <a:r>
              <a:rPr lang="zh-CN" altLang="en-US" sz="4800" dirty="0" smtClean="0">
                <a:solidFill>
                  <a:schemeClr val="bg1"/>
                </a:solidFill>
                <a:latin typeface="微软雅黑" pitchFamily="34" charset="-122"/>
                <a:ea typeface="微软雅黑" pitchFamily="34" charset="-122"/>
              </a:rPr>
              <a:t>杯</a:t>
            </a:r>
            <a:r>
              <a:rPr lang="en-US" altLang="zh-CN" sz="4800" dirty="0" smtClean="0">
                <a:solidFill>
                  <a:schemeClr val="bg1"/>
                </a:solidFill>
                <a:latin typeface="微软雅黑" pitchFamily="34" charset="-122"/>
                <a:ea typeface="微软雅黑" pitchFamily="34" charset="-122"/>
              </a:rPr>
              <a:t>·</a:t>
            </a:r>
            <a:r>
              <a:rPr lang="zh-CN" altLang="en-US" sz="4800" dirty="0" smtClean="0">
                <a:solidFill>
                  <a:schemeClr val="bg1"/>
                </a:solidFill>
                <a:latin typeface="微软雅黑" pitchFamily="34" charset="-122"/>
                <a:ea typeface="微软雅黑" pitchFamily="34" charset="-122"/>
              </a:rPr>
              <a:t>智能生活全球</a:t>
            </a:r>
            <a:r>
              <a:rPr lang="zh-CN" altLang="en-US" sz="4800" dirty="0" smtClean="0">
                <a:solidFill>
                  <a:schemeClr val="bg1"/>
                </a:solidFill>
                <a:latin typeface="微软雅黑" pitchFamily="34" charset="-122"/>
                <a:ea typeface="微软雅黑" pitchFamily="34" charset="-122"/>
              </a:rPr>
              <a:t>创客设计大赛</a:t>
            </a:r>
            <a:r>
              <a:rPr lang="zh-CN" altLang="en-US" sz="4800" dirty="0">
                <a:solidFill>
                  <a:schemeClr val="bg1"/>
                </a:solidFill>
                <a:latin typeface="微软雅黑" pitchFamily="34" charset="-122"/>
                <a:ea typeface="微软雅黑" pitchFamily="34" charset="-122"/>
              </a:rPr>
              <a:t>方案</a:t>
            </a:r>
          </a:p>
        </p:txBody>
      </p:sp>
      <p:sp>
        <p:nvSpPr>
          <p:cNvPr id="4" name="TextBox 3"/>
          <p:cNvSpPr txBox="1"/>
          <p:nvPr/>
        </p:nvSpPr>
        <p:spPr>
          <a:xfrm>
            <a:off x="576216" y="4251043"/>
            <a:ext cx="8823960" cy="1135054"/>
          </a:xfrm>
          <a:prstGeom prst="rect">
            <a:avLst/>
          </a:prstGeom>
          <a:noFill/>
        </p:spPr>
        <p:txBody>
          <a:bodyPr wrap="square" rtlCol="0">
            <a:spAutoFit/>
          </a:bodyPr>
          <a:lstStyle/>
          <a:p>
            <a:pPr>
              <a:lnSpc>
                <a:spcPct val="150000"/>
              </a:lnSpc>
            </a:pPr>
            <a:r>
              <a:rPr lang="zh-CN" altLang="en-US" sz="2400" dirty="0" smtClean="0">
                <a:solidFill>
                  <a:schemeClr val="bg1"/>
                </a:solidFill>
                <a:latin typeface="微软雅黑" pitchFamily="34" charset="-122"/>
                <a:ea typeface="微软雅黑" pitchFamily="34" charset="-122"/>
              </a:rPr>
              <a:t>芸知众</a:t>
            </a:r>
            <a:endParaRPr lang="en-US" altLang="zh-CN" sz="2400" dirty="0" smtClean="0">
              <a:solidFill>
                <a:schemeClr val="bg1"/>
              </a:solidFill>
              <a:latin typeface="微软雅黑" pitchFamily="34" charset="-122"/>
              <a:ea typeface="微软雅黑" pitchFamily="34" charset="-122"/>
            </a:endParaRPr>
          </a:p>
          <a:p>
            <a:pPr>
              <a:lnSpc>
                <a:spcPct val="150000"/>
              </a:lnSpc>
            </a:pPr>
            <a:r>
              <a:rPr lang="en-US" altLang="zh-CN" sz="2400" dirty="0" smtClean="0">
                <a:solidFill>
                  <a:schemeClr val="bg1"/>
                </a:solidFill>
                <a:latin typeface="微软雅黑" pitchFamily="34" charset="-122"/>
                <a:ea typeface="微软雅黑" pitchFamily="34" charset="-122"/>
              </a:rPr>
              <a:t>2015.8</a:t>
            </a:r>
            <a:endParaRPr lang="zh-CN" altLang="en-US" sz="24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参赛流程</a:t>
            </a:r>
            <a:endParaRPr lang="zh-CN" altLang="en-US" dirty="0"/>
          </a:p>
        </p:txBody>
      </p:sp>
      <p:sp>
        <p:nvSpPr>
          <p:cNvPr id="12" name="燕尾形 11"/>
          <p:cNvSpPr/>
          <p:nvPr/>
        </p:nvSpPr>
        <p:spPr bwMode="auto">
          <a:xfrm>
            <a:off x="5117759" y="1563024"/>
            <a:ext cx="1989636" cy="593310"/>
          </a:xfrm>
          <a:prstGeom prst="chevron">
            <a:avLst/>
          </a:prstGeom>
          <a:solidFill>
            <a:srgbClr val="A70101"/>
          </a:solidFill>
          <a:ln w="9525" cap="flat" cmpd="sng" algn="ctr">
            <a:solidFill>
              <a:srgbClr val="A7010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 typeface="Arial" panose="020B0604020202020204" pitchFamily="34" charset="0"/>
              <a:buNone/>
              <a:tabLst/>
            </a:pPr>
            <a:r>
              <a:rPr lang="zh-CN" altLang="en-US" sz="1600" b="1" dirty="0">
                <a:solidFill>
                  <a:schemeClr val="bg1"/>
                </a:solidFill>
                <a:latin typeface="微软雅黑" panose="020B0503020204020204" pitchFamily="34" charset="-122"/>
                <a:ea typeface="微软雅黑" panose="020B0503020204020204" pitchFamily="34" charset="-122"/>
              </a:rPr>
              <a:t>初赛期</a:t>
            </a:r>
            <a:endPar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13" name="燕尾形 12"/>
          <p:cNvSpPr/>
          <p:nvPr/>
        </p:nvSpPr>
        <p:spPr bwMode="auto">
          <a:xfrm>
            <a:off x="7547031" y="1563024"/>
            <a:ext cx="2001635" cy="593310"/>
          </a:xfrm>
          <a:prstGeom prst="chevron">
            <a:avLst/>
          </a:prstGeom>
          <a:solidFill>
            <a:srgbClr val="A70101"/>
          </a:solidFill>
          <a:ln w="9525" cap="flat" cmpd="sng" algn="ctr">
            <a:solidFill>
              <a:srgbClr val="A7010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 typeface="Arial" panose="020B0604020202020204" pitchFamily="34" charset="0"/>
              <a:buNone/>
              <a:tabLst/>
            </a:pPr>
            <a:r>
              <a:rPr lang="zh-CN" altLang="en-US" sz="1600" b="1" dirty="0" smtClean="0">
                <a:solidFill>
                  <a:schemeClr val="bg1"/>
                </a:solidFill>
                <a:latin typeface="微软雅黑" panose="020B0503020204020204" pitchFamily="34" charset="-122"/>
                <a:ea typeface="微软雅黑" panose="020B0503020204020204" pitchFamily="34" charset="-122"/>
              </a:rPr>
              <a:t>复赛期</a:t>
            </a:r>
            <a:endPar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14" name="矩形 13"/>
          <p:cNvSpPr/>
          <p:nvPr/>
        </p:nvSpPr>
        <p:spPr bwMode="auto">
          <a:xfrm>
            <a:off x="2585124" y="2190085"/>
            <a:ext cx="2262432" cy="1610439"/>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lvl="0">
              <a:lnSpc>
                <a:spcPct val="150000"/>
              </a:lnSpc>
            </a:pPr>
            <a:r>
              <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rPr>
              <a:t>2015.10.20-2015.11.10</a:t>
            </a:r>
          </a:p>
          <a:p>
            <a:pPr marL="285750" lvl="0" indent="-285750">
              <a:lnSpc>
                <a:spcPct val="150000"/>
              </a:lnSpc>
              <a:buFont typeface="Arial" panose="020B0604020202020204" pitchFamily="34" charset="0"/>
              <a:buChar char="•"/>
            </a:pPr>
            <a:r>
              <a:rPr lang="zh-CN" altLang="zh-CN" sz="1300" dirty="0">
                <a:latin typeface="微软雅黑" panose="020B0503020204020204" pitchFamily="34" charset="-122"/>
                <a:ea typeface="微软雅黑" panose="020B0503020204020204" pitchFamily="34" charset="-122"/>
              </a:rPr>
              <a:t>广泛发动设计机构与</a:t>
            </a:r>
            <a:r>
              <a:rPr lang="zh-CN" altLang="en-US" sz="1300" dirty="0">
                <a:latin typeface="微软雅黑" panose="020B0503020204020204" pitchFamily="34" charset="-122"/>
                <a:ea typeface="微软雅黑" panose="020B0503020204020204" pitchFamily="34" charset="-122"/>
              </a:rPr>
              <a:t>高等</a:t>
            </a:r>
            <a:r>
              <a:rPr lang="zh-CN" altLang="zh-CN" sz="1300" dirty="0">
                <a:latin typeface="微软雅黑" panose="020B0503020204020204" pitchFamily="34" charset="-122"/>
                <a:ea typeface="微软雅黑" panose="020B0503020204020204" pitchFamily="34" charset="-122"/>
              </a:rPr>
              <a:t>院校提报</a:t>
            </a:r>
            <a:r>
              <a:rPr lang="zh-CN" altLang="en-US" sz="1300" dirty="0">
                <a:latin typeface="微软雅黑" panose="020B0503020204020204" pitchFamily="34" charset="-122"/>
                <a:ea typeface="微软雅黑" panose="020B0503020204020204" pitchFamily="34" charset="-122"/>
              </a:rPr>
              <a:t>作品</a:t>
            </a:r>
            <a:r>
              <a:rPr lang="zh-CN" altLang="zh-CN" sz="1300" dirty="0" smtClean="0">
                <a:latin typeface="微软雅黑" panose="020B0503020204020204" pitchFamily="34" charset="-122"/>
                <a:ea typeface="微软雅黑" panose="020B0503020204020204" pitchFamily="34" charset="-122"/>
              </a:rPr>
              <a:t>方案</a:t>
            </a:r>
            <a:endParaRPr lang="en-US" altLang="zh-CN" sz="1300" dirty="0">
              <a:latin typeface="微软雅黑" panose="020B0503020204020204" pitchFamily="34" charset="-122"/>
              <a:ea typeface="微软雅黑" panose="020B0503020204020204" pitchFamily="34" charset="-122"/>
            </a:endParaRPr>
          </a:p>
        </p:txBody>
      </p:sp>
      <p:sp>
        <p:nvSpPr>
          <p:cNvPr id="15" name="矩形 14"/>
          <p:cNvSpPr/>
          <p:nvPr/>
        </p:nvSpPr>
        <p:spPr bwMode="auto">
          <a:xfrm>
            <a:off x="4966370" y="2190084"/>
            <a:ext cx="2262432" cy="1605321"/>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lvl="0">
              <a:lnSpc>
                <a:spcPct val="150000"/>
              </a:lnSpc>
            </a:pPr>
            <a:r>
              <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rPr>
              <a:t>2015.11.10-2015.11.20</a:t>
            </a:r>
          </a:p>
          <a:p>
            <a:pPr marL="285750" indent="-285750">
              <a:lnSpc>
                <a:spcPct val="150000"/>
              </a:lnSpc>
              <a:buFont typeface="Arial" panose="020B0604020202020204" pitchFamily="34" charset="0"/>
              <a:buChar char="•"/>
            </a:pPr>
            <a:r>
              <a:rPr lang="zh-CN" altLang="en-US" sz="1300" dirty="0">
                <a:latin typeface="微软雅黑" panose="020B0503020204020204" pitchFamily="34" charset="-122"/>
                <a:ea typeface="微软雅黑" panose="020B0503020204020204" pitchFamily="34" charset="-122"/>
              </a:rPr>
              <a:t>对提报方案进行初步评选和网络投票</a:t>
            </a:r>
          </a:p>
        </p:txBody>
      </p:sp>
      <p:sp>
        <p:nvSpPr>
          <p:cNvPr id="16" name="矩形 15"/>
          <p:cNvSpPr/>
          <p:nvPr/>
        </p:nvSpPr>
        <p:spPr bwMode="auto">
          <a:xfrm>
            <a:off x="7423353" y="2187697"/>
            <a:ext cx="2248992" cy="1610439"/>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lvl="0">
              <a:lnSpc>
                <a:spcPct val="150000"/>
              </a:lnSpc>
            </a:pPr>
            <a:r>
              <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rPr>
              <a:t>2015.11.21-2015.12.21</a:t>
            </a:r>
          </a:p>
          <a:p>
            <a:pPr marL="285750" lvl="0" indent="-285750">
              <a:lnSpc>
                <a:spcPct val="150000"/>
              </a:lnSpc>
              <a:buFont typeface="Arial" panose="020B0604020202020204" pitchFamily="34" charset="0"/>
              <a:buChar char="•"/>
            </a:pPr>
            <a:r>
              <a:rPr lang="zh-CN" altLang="zh-CN" sz="1300" dirty="0">
                <a:latin typeface="微软雅黑" panose="020B0503020204020204" pitchFamily="34" charset="-122"/>
                <a:ea typeface="微软雅黑" panose="020B0503020204020204" pitchFamily="34" charset="-122"/>
              </a:rPr>
              <a:t>复赛方案邀请国际设计专家以及智能领域专家进行指导培训</a:t>
            </a:r>
            <a:endParaRPr lang="en-US" altLang="zh-CN" sz="1300" dirty="0">
              <a:latin typeface="微软雅黑" panose="020B0503020204020204" pitchFamily="34" charset="-122"/>
              <a:ea typeface="微软雅黑" panose="020B0503020204020204" pitchFamily="34" charset="-122"/>
            </a:endParaRPr>
          </a:p>
        </p:txBody>
      </p:sp>
      <p:sp>
        <p:nvSpPr>
          <p:cNvPr id="17" name="五边形 16"/>
          <p:cNvSpPr/>
          <p:nvPr/>
        </p:nvSpPr>
        <p:spPr bwMode="auto">
          <a:xfrm>
            <a:off x="346364" y="1563024"/>
            <a:ext cx="2157539" cy="593310"/>
          </a:xfrm>
          <a:prstGeom prst="homePlate">
            <a:avLst/>
          </a:prstGeom>
          <a:solidFill>
            <a:srgbClr val="A70101"/>
          </a:solidFill>
          <a:ln w="9525" cap="flat" cmpd="sng" algn="ctr">
            <a:solidFill>
              <a:srgbClr val="A7010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pPr>
            <a:r>
              <a:rPr lang="zh-CN" altLang="en-US" sz="1600" b="1" dirty="0">
                <a:solidFill>
                  <a:schemeClr val="bg1"/>
                </a:solidFill>
                <a:latin typeface="微软雅黑" panose="020B0503020204020204" pitchFamily="34" charset="-122"/>
                <a:ea typeface="微软雅黑" panose="020B0503020204020204" pitchFamily="34" charset="-122"/>
              </a:rPr>
              <a:t>宣传</a:t>
            </a:r>
            <a:r>
              <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期</a:t>
            </a:r>
          </a:p>
        </p:txBody>
      </p:sp>
      <p:sp>
        <p:nvSpPr>
          <p:cNvPr id="18" name="燕尾形 17"/>
          <p:cNvSpPr/>
          <p:nvPr/>
        </p:nvSpPr>
        <p:spPr bwMode="auto">
          <a:xfrm>
            <a:off x="2660798" y="1568142"/>
            <a:ext cx="2020648" cy="593310"/>
          </a:xfrm>
          <a:prstGeom prst="chevron">
            <a:avLst/>
          </a:prstGeom>
          <a:solidFill>
            <a:srgbClr val="A70101"/>
          </a:solidFill>
          <a:ln w="9525" cap="flat" cmpd="sng" algn="ctr">
            <a:solidFill>
              <a:srgbClr val="A7010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 typeface="Arial" panose="020B0604020202020204" pitchFamily="34" charset="0"/>
              <a:buNone/>
              <a:tabLst/>
            </a:pPr>
            <a:r>
              <a:rPr lang="zh-CN" altLang="en-US" sz="1600" b="1" dirty="0">
                <a:solidFill>
                  <a:schemeClr val="bg1"/>
                </a:solidFill>
                <a:latin typeface="微软雅黑" panose="020B0503020204020204" pitchFamily="34" charset="-122"/>
                <a:ea typeface="微软雅黑" panose="020B0503020204020204" pitchFamily="34" charset="-122"/>
              </a:rPr>
              <a:t>报名</a:t>
            </a:r>
            <a:r>
              <a:rPr lang="zh-CN" altLang="en-US" sz="1600" b="1" dirty="0" smtClean="0">
                <a:solidFill>
                  <a:schemeClr val="bg1"/>
                </a:solidFill>
                <a:latin typeface="微软雅黑" panose="020B0503020204020204" pitchFamily="34" charset="-122"/>
                <a:ea typeface="微软雅黑" panose="020B0503020204020204" pitchFamily="34" charset="-122"/>
              </a:rPr>
              <a:t>期</a:t>
            </a:r>
            <a:endPar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19" name="矩形 18"/>
          <p:cNvSpPr/>
          <p:nvPr/>
        </p:nvSpPr>
        <p:spPr bwMode="auto">
          <a:xfrm>
            <a:off x="221674" y="2190085"/>
            <a:ext cx="2228352" cy="1610439"/>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lvl="0">
              <a:lnSpc>
                <a:spcPct val="150000"/>
              </a:lnSpc>
            </a:pPr>
            <a:r>
              <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rPr>
              <a:t>2015.9.20-2015.10.20</a:t>
            </a:r>
          </a:p>
          <a:p>
            <a:pPr marL="285750" indent="-285750">
              <a:lnSpc>
                <a:spcPct val="150000"/>
              </a:lnSpc>
              <a:buSzPct val="91000"/>
              <a:buFont typeface="Arial" panose="020B0604020202020204" pitchFamily="34" charset="0"/>
              <a:buChar char="•"/>
            </a:pPr>
            <a:r>
              <a:rPr lang="zh-CN" altLang="zh-CN" sz="1300" dirty="0" smtClean="0">
                <a:latin typeface="微软雅黑" panose="020B0503020204020204" pitchFamily="34" charset="-122"/>
                <a:ea typeface="微软雅黑" panose="020B0503020204020204" pitchFamily="34" charset="-122"/>
              </a:rPr>
              <a:t>校园</a:t>
            </a:r>
            <a:r>
              <a:rPr lang="zh-CN" altLang="zh-CN" sz="1300" dirty="0">
                <a:latin typeface="微软雅黑" panose="020B0503020204020204" pitchFamily="34" charset="-122"/>
                <a:ea typeface="微软雅黑" panose="020B0503020204020204" pitchFamily="34" charset="-122"/>
              </a:rPr>
              <a:t>与</a:t>
            </a:r>
            <a:r>
              <a:rPr lang="zh-CN" altLang="zh-CN" sz="1300" dirty="0" smtClean="0">
                <a:latin typeface="微软雅黑" panose="020B0503020204020204" pitchFamily="34" charset="-122"/>
                <a:ea typeface="微软雅黑" panose="020B0503020204020204" pitchFamily="34" charset="-122"/>
              </a:rPr>
              <a:t>社会</a:t>
            </a:r>
            <a:r>
              <a:rPr lang="zh-CN" altLang="en-US" sz="1300" dirty="0" smtClean="0">
                <a:latin typeface="微软雅黑" panose="020B0503020204020204" pitchFamily="34" charset="-122"/>
                <a:ea typeface="微软雅黑" panose="020B0503020204020204" pitchFamily="34" charset="-122"/>
              </a:rPr>
              <a:t>展开</a:t>
            </a:r>
            <a:r>
              <a:rPr lang="zh-CN" altLang="zh-CN" sz="1300" dirty="0" smtClean="0">
                <a:latin typeface="微软雅黑" panose="020B0503020204020204" pitchFamily="34" charset="-122"/>
                <a:ea typeface="微软雅黑" panose="020B0503020204020204" pitchFamily="34" charset="-122"/>
              </a:rPr>
              <a:t>宣传</a:t>
            </a:r>
            <a:endParaRPr lang="en-US" altLang="zh-CN" sz="13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1300" dirty="0" smtClean="0">
                <a:latin typeface="微软雅黑" panose="020B0503020204020204" pitchFamily="34" charset="-122"/>
                <a:ea typeface="微软雅黑" panose="020B0503020204020204" pitchFamily="34" charset="-122"/>
              </a:rPr>
              <a:t>线</a:t>
            </a:r>
            <a:r>
              <a:rPr lang="zh-CN" altLang="zh-CN" sz="1300" dirty="0">
                <a:latin typeface="微软雅黑" panose="020B0503020204020204" pitchFamily="34" charset="-122"/>
                <a:ea typeface="微软雅黑" panose="020B0503020204020204" pitchFamily="34" charset="-122"/>
              </a:rPr>
              <a:t>上线下预热</a:t>
            </a:r>
            <a:r>
              <a:rPr lang="zh-CN" altLang="zh-CN" sz="1300" dirty="0" smtClean="0">
                <a:latin typeface="微软雅黑" panose="020B0503020204020204" pitchFamily="34" charset="-122"/>
                <a:ea typeface="微软雅黑" panose="020B0503020204020204" pitchFamily="34" charset="-122"/>
              </a:rPr>
              <a:t>，获得关注</a:t>
            </a:r>
            <a:r>
              <a:rPr lang="zh-CN" altLang="zh-CN" sz="1300" dirty="0">
                <a:latin typeface="微软雅黑" panose="020B0503020204020204" pitchFamily="34" charset="-122"/>
                <a:ea typeface="微软雅黑" panose="020B0503020204020204" pitchFamily="34" charset="-122"/>
              </a:rPr>
              <a:t>度与较多的参赛</a:t>
            </a:r>
            <a:r>
              <a:rPr lang="zh-CN" altLang="zh-CN" sz="1300" dirty="0" smtClean="0">
                <a:latin typeface="微软雅黑" panose="020B0503020204020204" pitchFamily="34" charset="-122"/>
                <a:ea typeface="微软雅黑" panose="020B0503020204020204" pitchFamily="34" charset="-122"/>
              </a:rPr>
              <a:t>方案</a:t>
            </a:r>
            <a:endParaRPr lang="zh-CN" altLang="zh-CN" sz="1300" dirty="0">
              <a:latin typeface="微软雅黑" panose="020B0503020204020204" pitchFamily="34" charset="-122"/>
              <a:ea typeface="微软雅黑" panose="020B0503020204020204" pitchFamily="34" charset="-122"/>
            </a:endParaRPr>
          </a:p>
          <a:p>
            <a:pPr lvl="0">
              <a:lnSpc>
                <a:spcPct val="150000"/>
              </a:lnSpc>
            </a:pPr>
            <a:endPar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endParaRPr>
          </a:p>
          <a:p>
            <a:pPr marL="285750" marR="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1" name="燕尾形 20"/>
          <p:cNvSpPr/>
          <p:nvPr/>
        </p:nvSpPr>
        <p:spPr bwMode="auto">
          <a:xfrm rot="10800000" flipV="1">
            <a:off x="9350159" y="4383000"/>
            <a:ext cx="1965741" cy="593310"/>
          </a:xfrm>
          <a:prstGeom prst="chevron">
            <a:avLst/>
          </a:prstGeom>
          <a:solidFill>
            <a:srgbClr val="A70101"/>
          </a:solidFill>
          <a:ln w="9525" cap="flat" cmpd="sng" algn="ctr">
            <a:solidFill>
              <a:srgbClr val="A7010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 typeface="Arial" panose="020B0604020202020204" pitchFamily="34" charset="0"/>
              <a:buNone/>
              <a:tabLst/>
            </a:pPr>
            <a:r>
              <a:rPr lang="zh-CN" altLang="en-US" sz="1600" b="1" dirty="0">
                <a:solidFill>
                  <a:schemeClr val="bg1"/>
                </a:solidFill>
                <a:latin typeface="微软雅黑" panose="020B0503020204020204" pitchFamily="34" charset="-122"/>
                <a:ea typeface="微软雅黑" panose="020B0503020204020204" pitchFamily="34" charset="-122"/>
              </a:rPr>
              <a:t>孵化</a:t>
            </a:r>
            <a:r>
              <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期</a:t>
            </a:r>
          </a:p>
        </p:txBody>
      </p:sp>
      <p:sp>
        <p:nvSpPr>
          <p:cNvPr id="24" name="矩形 23"/>
          <p:cNvSpPr/>
          <p:nvPr/>
        </p:nvSpPr>
        <p:spPr bwMode="auto">
          <a:xfrm>
            <a:off x="9218458" y="4976309"/>
            <a:ext cx="2313014" cy="1610439"/>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lvl="0" algn="ctr">
              <a:lnSpc>
                <a:spcPct val="150000"/>
              </a:lnSpc>
            </a:pPr>
            <a:r>
              <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rPr>
              <a:t>2015.12.25-2016.1.15</a:t>
            </a:r>
          </a:p>
          <a:p>
            <a:pPr marL="285750" indent="-285750">
              <a:lnSpc>
                <a:spcPct val="150000"/>
              </a:lnSpc>
              <a:buFont typeface="Arial" panose="020B0604020202020204" pitchFamily="34" charset="0"/>
              <a:buChar char="•"/>
            </a:pPr>
            <a:r>
              <a:rPr lang="zh-CN" altLang="en-US" sz="1300" dirty="0" smtClean="0">
                <a:latin typeface="微软雅黑" panose="020B0503020204020204" pitchFamily="34" charset="-122"/>
                <a:ea typeface="微软雅黑" panose="020B0503020204020204" pitchFamily="34" charset="-122"/>
              </a:rPr>
              <a:t>在合作</a:t>
            </a:r>
            <a:r>
              <a:rPr lang="zh-CN" altLang="zh-CN" sz="1300" dirty="0" smtClean="0">
                <a:latin typeface="微软雅黑" panose="020B0503020204020204" pitchFamily="34" charset="-122"/>
                <a:ea typeface="微软雅黑" panose="020B0503020204020204" pitchFamily="34" charset="-122"/>
              </a:rPr>
              <a:t>设计</a:t>
            </a:r>
            <a:r>
              <a:rPr lang="zh-CN" altLang="zh-CN" sz="1300" dirty="0">
                <a:latin typeface="微软雅黑" panose="020B0503020204020204" pitchFamily="34" charset="-122"/>
                <a:ea typeface="微软雅黑" panose="020B0503020204020204" pitchFamily="34" charset="-122"/>
              </a:rPr>
              <a:t>机构中举办假期大师</a:t>
            </a:r>
            <a:r>
              <a:rPr lang="en-US" altLang="zh-CN" sz="1300" dirty="0" smtClean="0">
                <a:latin typeface="微软雅黑" panose="020B0503020204020204" pitchFamily="34" charset="-122"/>
                <a:ea typeface="微软雅黑" panose="020B0503020204020204" pitchFamily="34" charset="-122"/>
              </a:rPr>
              <a:t>workshop</a:t>
            </a:r>
            <a:endParaRPr lang="en-US" altLang="zh-CN" sz="13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300" dirty="0" smtClean="0">
                <a:latin typeface="微软雅黑" panose="020B0503020204020204" pitchFamily="34" charset="-122"/>
                <a:ea typeface="微软雅黑" panose="020B0503020204020204" pitchFamily="34" charset="-122"/>
              </a:rPr>
              <a:t>对</a:t>
            </a:r>
            <a:r>
              <a:rPr lang="zh-CN" altLang="zh-CN" sz="1300" dirty="0" smtClean="0">
                <a:latin typeface="微软雅黑" panose="020B0503020204020204" pitchFamily="34" charset="-122"/>
                <a:ea typeface="微软雅黑" panose="020B0503020204020204" pitchFamily="34" charset="-122"/>
              </a:rPr>
              <a:t>获奖</a:t>
            </a:r>
            <a:r>
              <a:rPr lang="zh-CN" altLang="zh-CN" sz="1300" dirty="0">
                <a:latin typeface="微软雅黑" panose="020B0503020204020204" pitchFamily="34" charset="-122"/>
                <a:ea typeface="微软雅黑" panose="020B0503020204020204" pitchFamily="34" charset="-122"/>
              </a:rPr>
              <a:t>作品进行产业化层面的方案</a:t>
            </a:r>
            <a:r>
              <a:rPr lang="zh-CN" altLang="zh-CN" sz="1300" dirty="0" smtClean="0">
                <a:latin typeface="微软雅黑" panose="020B0503020204020204" pitchFamily="34" charset="-122"/>
                <a:ea typeface="微软雅黑" panose="020B0503020204020204" pitchFamily="34" charset="-122"/>
              </a:rPr>
              <a:t>深化</a:t>
            </a:r>
            <a:endParaRPr lang="en-US" altLang="zh-CN" sz="1300" b="1" dirty="0" smtClean="0">
              <a:solidFill>
                <a:srgbClr val="A90808"/>
              </a:solidFill>
              <a:latin typeface="微软雅黑" panose="020B0503020204020204" pitchFamily="34" charset="-122"/>
              <a:ea typeface="微软雅黑" panose="020B0503020204020204" pitchFamily="34" charset="-122"/>
              <a:cs typeface="Times New Roman" pitchFamily="18" charset="0"/>
            </a:endParaRPr>
          </a:p>
        </p:txBody>
      </p:sp>
      <p:sp>
        <p:nvSpPr>
          <p:cNvPr id="36" name="燕尾形 35"/>
          <p:cNvSpPr/>
          <p:nvPr/>
        </p:nvSpPr>
        <p:spPr bwMode="auto">
          <a:xfrm>
            <a:off x="9988302" y="1563024"/>
            <a:ext cx="2043896" cy="593310"/>
          </a:xfrm>
          <a:prstGeom prst="chevron">
            <a:avLst/>
          </a:prstGeom>
          <a:solidFill>
            <a:srgbClr val="A70101"/>
          </a:solidFill>
          <a:ln w="9525" cap="flat" cmpd="sng" algn="ctr">
            <a:solidFill>
              <a:srgbClr val="A7010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 typeface="Arial" panose="020B0604020202020204" pitchFamily="34" charset="0"/>
              <a:buNone/>
              <a:tabLst/>
            </a:pPr>
            <a:r>
              <a:rPr lang="zh-CN" altLang="en-US" sz="1600" b="1" dirty="0">
                <a:solidFill>
                  <a:schemeClr val="bg1"/>
                </a:solidFill>
                <a:latin typeface="微软雅黑" panose="020B0503020204020204" pitchFamily="34" charset="-122"/>
                <a:ea typeface="微软雅黑" panose="020B0503020204020204" pitchFamily="34" charset="-122"/>
              </a:rPr>
              <a:t>决</a:t>
            </a:r>
            <a:r>
              <a:rPr lang="zh-CN" altLang="en-US" sz="1600" b="1" dirty="0" smtClean="0">
                <a:solidFill>
                  <a:schemeClr val="bg1"/>
                </a:solidFill>
                <a:latin typeface="微软雅黑" panose="020B0503020204020204" pitchFamily="34" charset="-122"/>
                <a:ea typeface="微软雅黑" panose="020B0503020204020204" pitchFamily="34" charset="-122"/>
              </a:rPr>
              <a:t>赛期</a:t>
            </a:r>
            <a:endPar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7" name="矩形 36"/>
          <p:cNvSpPr/>
          <p:nvPr/>
        </p:nvSpPr>
        <p:spPr bwMode="auto">
          <a:xfrm>
            <a:off x="9820884" y="2184966"/>
            <a:ext cx="2301316" cy="1610439"/>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lvl="0">
              <a:lnSpc>
                <a:spcPct val="150000"/>
              </a:lnSpc>
            </a:pPr>
            <a:r>
              <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rPr>
              <a:t>2015.12.22-2015.12.25</a:t>
            </a:r>
          </a:p>
          <a:p>
            <a:pPr marL="285750" indent="-285750">
              <a:lnSpc>
                <a:spcPct val="150000"/>
              </a:lnSpc>
              <a:buFont typeface="Arial" panose="020B0604020202020204" pitchFamily="34" charset="0"/>
              <a:buChar char="•"/>
            </a:pPr>
            <a:r>
              <a:rPr lang="zh-CN" altLang="zh-CN" sz="1300" dirty="0">
                <a:latin typeface="微软雅黑" panose="020B0503020204020204" pitchFamily="34" charset="-122"/>
                <a:ea typeface="微软雅黑" panose="020B0503020204020204" pitchFamily="34" charset="-122"/>
              </a:rPr>
              <a:t>获奖作品</a:t>
            </a:r>
            <a:r>
              <a:rPr lang="zh-CN" altLang="en-US" sz="1300" dirty="0">
                <a:latin typeface="微软雅黑" panose="020B0503020204020204" pitchFamily="34" charset="-122"/>
                <a:ea typeface="微软雅黑" panose="020B0503020204020204" pitchFamily="34" charset="-122"/>
              </a:rPr>
              <a:t>的</a:t>
            </a:r>
            <a:r>
              <a:rPr lang="zh-CN" altLang="zh-CN" sz="1300" dirty="0">
                <a:latin typeface="微软雅黑" panose="020B0503020204020204" pitchFamily="34" charset="-122"/>
                <a:ea typeface="微软雅黑" panose="020B0503020204020204" pitchFamily="34" charset="-122"/>
              </a:rPr>
              <a:t>现场颁奖</a:t>
            </a:r>
            <a:endParaRPr lang="en-US" altLang="zh-CN" sz="13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300" dirty="0">
                <a:latin typeface="微软雅黑" panose="020B0503020204020204" pitchFamily="34" charset="-122"/>
                <a:ea typeface="微软雅黑" panose="020B0503020204020204" pitchFamily="34" charset="-122"/>
              </a:rPr>
              <a:t>发布获奖作品后期与电器生产企业的合作方案</a:t>
            </a:r>
            <a:endParaRPr lang="en-US" altLang="zh-CN" sz="1300" dirty="0">
              <a:latin typeface="微软雅黑" panose="020B0503020204020204" pitchFamily="34" charset="-122"/>
              <a:ea typeface="微软雅黑" panose="020B0503020204020204" pitchFamily="34" charset="-122"/>
            </a:endParaRPr>
          </a:p>
        </p:txBody>
      </p:sp>
      <p:sp>
        <p:nvSpPr>
          <p:cNvPr id="38" name="燕尾形 37"/>
          <p:cNvSpPr/>
          <p:nvPr/>
        </p:nvSpPr>
        <p:spPr bwMode="auto">
          <a:xfrm rot="10800000" flipV="1">
            <a:off x="6523830" y="4369351"/>
            <a:ext cx="2052134" cy="593310"/>
          </a:xfrm>
          <a:prstGeom prst="chevron">
            <a:avLst/>
          </a:prstGeom>
          <a:solidFill>
            <a:srgbClr val="A70101"/>
          </a:solidFill>
          <a:ln w="9525" cap="flat" cmpd="sng" algn="ctr">
            <a:solidFill>
              <a:srgbClr val="A7010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 typeface="Arial" panose="020B0604020202020204" pitchFamily="34" charset="0"/>
              <a:buNone/>
              <a:tabLst/>
            </a:pPr>
            <a:r>
              <a:rPr lang="zh-CN" altLang="en-US" sz="1600" b="1" dirty="0">
                <a:solidFill>
                  <a:schemeClr val="bg1"/>
                </a:solidFill>
                <a:latin typeface="微软雅黑" panose="020B0503020204020204" pitchFamily="34" charset="-122"/>
                <a:ea typeface="微软雅黑" panose="020B0503020204020204" pitchFamily="34" charset="-122"/>
              </a:rPr>
              <a:t>展览</a:t>
            </a:r>
            <a:r>
              <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期</a:t>
            </a:r>
          </a:p>
        </p:txBody>
      </p:sp>
      <p:sp>
        <p:nvSpPr>
          <p:cNvPr id="40" name="燕尾形 39"/>
          <p:cNvSpPr/>
          <p:nvPr/>
        </p:nvSpPr>
        <p:spPr bwMode="auto">
          <a:xfrm rot="10800000" flipV="1">
            <a:off x="3565018" y="4383000"/>
            <a:ext cx="2124671" cy="593310"/>
          </a:xfrm>
          <a:prstGeom prst="chevron">
            <a:avLst/>
          </a:prstGeom>
          <a:solidFill>
            <a:srgbClr val="A70101"/>
          </a:solidFill>
          <a:ln w="9525" cap="flat" cmpd="sng" algn="ctr">
            <a:solidFill>
              <a:srgbClr val="A7010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 typeface="Arial" panose="020B0604020202020204" pitchFamily="34" charset="0"/>
              <a:buNone/>
              <a:tabLst/>
            </a:pPr>
            <a:r>
              <a:rPr lang="zh-CN" altLang="en-US" sz="1600" b="1" dirty="0">
                <a:solidFill>
                  <a:schemeClr val="bg1"/>
                </a:solidFill>
                <a:latin typeface="微软雅黑" panose="020B0503020204020204" pitchFamily="34" charset="-122"/>
                <a:ea typeface="微软雅黑" panose="020B0503020204020204" pitchFamily="34" charset="-122"/>
              </a:rPr>
              <a:t>众筹</a:t>
            </a:r>
            <a:r>
              <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期</a:t>
            </a:r>
          </a:p>
        </p:txBody>
      </p:sp>
      <p:sp>
        <p:nvSpPr>
          <p:cNvPr id="41" name="矩形 40"/>
          <p:cNvSpPr/>
          <p:nvPr/>
        </p:nvSpPr>
        <p:spPr bwMode="auto">
          <a:xfrm>
            <a:off x="3445254" y="4989959"/>
            <a:ext cx="2479963" cy="1610439"/>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lvl="0" algn="ctr">
              <a:lnSpc>
                <a:spcPct val="150000"/>
              </a:lnSpc>
            </a:pPr>
            <a:r>
              <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rPr>
              <a:t>2016.4.1-2016.6.1</a:t>
            </a:r>
          </a:p>
          <a:p>
            <a:pPr marL="285750" indent="-285750">
              <a:lnSpc>
                <a:spcPct val="150000"/>
              </a:lnSpc>
              <a:buFont typeface="Arial" panose="020B0604020202020204" pitchFamily="34" charset="0"/>
              <a:buChar char="•"/>
            </a:pPr>
            <a:r>
              <a:rPr lang="zh-CN" altLang="zh-CN" sz="1300" dirty="0">
                <a:latin typeface="微软雅黑" panose="020B0503020204020204" pitchFamily="34" charset="-122"/>
                <a:ea typeface="微软雅黑" panose="020B0503020204020204" pitchFamily="34" charset="-122"/>
              </a:rPr>
              <a:t>参与者进行线</a:t>
            </a:r>
            <a:r>
              <a:rPr lang="zh-CN" altLang="zh-CN" sz="1300" dirty="0" smtClean="0">
                <a:latin typeface="微软雅黑" panose="020B0503020204020204" pitchFamily="34" charset="-122"/>
                <a:ea typeface="微软雅黑" panose="020B0503020204020204" pitchFamily="34" charset="-122"/>
              </a:rPr>
              <a:t>上账户注册</a:t>
            </a:r>
            <a:r>
              <a:rPr lang="zh-CN" altLang="zh-CN" sz="1300" dirty="0">
                <a:latin typeface="微软雅黑" panose="020B0503020204020204" pitchFamily="34" charset="-122"/>
                <a:ea typeface="微软雅黑" panose="020B0503020204020204" pitchFamily="34" charset="-122"/>
              </a:rPr>
              <a:t>并注入资金，获得产品</a:t>
            </a:r>
            <a:r>
              <a:rPr lang="zh-CN" altLang="zh-CN" sz="1300" dirty="0" smtClean="0">
                <a:latin typeface="微软雅黑" panose="020B0503020204020204" pitchFamily="34" charset="-122"/>
                <a:ea typeface="微软雅黑" panose="020B0503020204020204" pitchFamily="34" charset="-122"/>
              </a:rPr>
              <a:t>的股份</a:t>
            </a:r>
            <a:endParaRPr lang="en-US" altLang="zh-CN" sz="13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300" dirty="0" smtClean="0">
                <a:latin typeface="微软雅黑" panose="020B0503020204020204" pitchFamily="34" charset="-122"/>
                <a:ea typeface="微软雅黑" panose="020B0503020204020204" pitchFamily="34" charset="-122"/>
                <a:cs typeface="Times New Roman" pitchFamily="18" charset="0"/>
              </a:rPr>
              <a:t>让参与者掌握产品开发的主动权</a:t>
            </a:r>
            <a:endParaRPr lang="en-US" altLang="zh-CN" sz="1300" dirty="0" smtClean="0">
              <a:latin typeface="微软雅黑" panose="020B0503020204020204" pitchFamily="34" charset="-122"/>
              <a:ea typeface="微软雅黑" panose="020B0503020204020204" pitchFamily="34" charset="-122"/>
              <a:cs typeface="Times New Roman" pitchFamily="18" charset="0"/>
            </a:endParaRPr>
          </a:p>
        </p:txBody>
      </p:sp>
      <p:sp>
        <p:nvSpPr>
          <p:cNvPr id="42" name="燕尾形 41"/>
          <p:cNvSpPr/>
          <p:nvPr/>
        </p:nvSpPr>
        <p:spPr bwMode="auto">
          <a:xfrm rot="10800000" flipV="1">
            <a:off x="616482" y="4383000"/>
            <a:ext cx="2204026" cy="593310"/>
          </a:xfrm>
          <a:prstGeom prst="chevron">
            <a:avLst/>
          </a:prstGeom>
          <a:solidFill>
            <a:srgbClr val="A70101"/>
          </a:solidFill>
          <a:ln w="9525" cap="flat" cmpd="sng" algn="ctr">
            <a:solidFill>
              <a:srgbClr val="A7010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 typeface="Arial" panose="020B0604020202020204" pitchFamily="34" charset="0"/>
              <a:buNone/>
              <a:tabLst/>
            </a:pPr>
            <a:r>
              <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开发期</a:t>
            </a:r>
          </a:p>
        </p:txBody>
      </p:sp>
      <p:sp>
        <p:nvSpPr>
          <p:cNvPr id="43" name="矩形 42"/>
          <p:cNvSpPr/>
          <p:nvPr/>
        </p:nvSpPr>
        <p:spPr bwMode="auto">
          <a:xfrm>
            <a:off x="446710" y="4989959"/>
            <a:ext cx="2543570" cy="1610439"/>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lvl="0" algn="ctr">
              <a:lnSpc>
                <a:spcPct val="150000"/>
              </a:lnSpc>
            </a:pPr>
            <a:r>
              <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rPr>
              <a:t>2016.6.1-2016.8.1</a:t>
            </a:r>
          </a:p>
          <a:p>
            <a:pPr marL="285750" lvl="0" indent="-285750">
              <a:lnSpc>
                <a:spcPct val="150000"/>
              </a:lnSpc>
              <a:buFont typeface="Arial" panose="020B0604020202020204" pitchFamily="34" charset="0"/>
              <a:buChar char="•"/>
            </a:pPr>
            <a:r>
              <a:rPr lang="zh-CN" altLang="zh-CN" sz="1300" dirty="0">
                <a:latin typeface="微软雅黑" panose="020B0503020204020204" pitchFamily="34" charset="-122"/>
                <a:ea typeface="微软雅黑" panose="020B0503020204020204" pitchFamily="34" charset="-122"/>
              </a:rPr>
              <a:t>将优秀产品进行</a:t>
            </a:r>
            <a:r>
              <a:rPr lang="zh-CN" altLang="zh-CN" sz="1300" dirty="0" smtClean="0">
                <a:latin typeface="微软雅黑" panose="020B0503020204020204" pitchFamily="34" charset="-122"/>
                <a:ea typeface="微软雅黑" panose="020B0503020204020204" pitchFamily="34" charset="-122"/>
              </a:rPr>
              <a:t>开发</a:t>
            </a:r>
            <a:r>
              <a:rPr lang="zh-CN" altLang="en-US" sz="1300" dirty="0" smtClean="0">
                <a:latin typeface="微软雅黑" panose="020B0503020204020204" pitchFamily="34" charset="-122"/>
                <a:ea typeface="微软雅黑" panose="020B0503020204020204" pitchFamily="34" charset="-122"/>
              </a:rPr>
              <a:t>，推向</a:t>
            </a:r>
            <a:r>
              <a:rPr lang="zh-CN" altLang="en-US" sz="1300" dirty="0">
                <a:latin typeface="微软雅黑" panose="020B0503020204020204" pitchFamily="34" charset="-122"/>
                <a:ea typeface="微软雅黑" panose="020B0503020204020204" pitchFamily="34" charset="-122"/>
              </a:rPr>
              <a:t>社会，为智能家居领域增添新的</a:t>
            </a:r>
            <a:r>
              <a:rPr lang="zh-CN" altLang="en-US" sz="1300" dirty="0" smtClean="0">
                <a:latin typeface="微软雅黑" panose="020B0503020204020204" pitchFamily="34" charset="-122"/>
                <a:ea typeface="微软雅黑" panose="020B0503020204020204" pitchFamily="34" charset="-122"/>
              </a:rPr>
              <a:t>活力。</a:t>
            </a:r>
            <a:endParaRPr lang="en-US" altLang="zh-CN" sz="1300" dirty="0">
              <a:latin typeface="微软雅黑" panose="020B0503020204020204" pitchFamily="34" charset="-122"/>
              <a:ea typeface="微软雅黑" panose="020B0503020204020204" pitchFamily="34" charset="-122"/>
            </a:endParaRPr>
          </a:p>
        </p:txBody>
      </p:sp>
      <p:sp>
        <p:nvSpPr>
          <p:cNvPr id="44" name="矩形 43"/>
          <p:cNvSpPr/>
          <p:nvPr/>
        </p:nvSpPr>
        <p:spPr bwMode="auto">
          <a:xfrm>
            <a:off x="6390524" y="4989959"/>
            <a:ext cx="2313014" cy="1610439"/>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lvl="0" algn="ctr">
              <a:lnSpc>
                <a:spcPct val="150000"/>
              </a:lnSpc>
            </a:pPr>
            <a:r>
              <a:rPr lang="en-US" altLang="zh-CN" sz="1400" b="1" dirty="0" smtClean="0">
                <a:solidFill>
                  <a:srgbClr val="A90808"/>
                </a:solidFill>
                <a:latin typeface="微软雅黑" panose="020B0503020204020204" pitchFamily="34" charset="-122"/>
                <a:ea typeface="微软雅黑" panose="020B0503020204020204" pitchFamily="34" charset="-122"/>
                <a:cs typeface="Times New Roman" pitchFamily="18" charset="0"/>
              </a:rPr>
              <a:t>2016.3.1-2016.4.1</a:t>
            </a:r>
          </a:p>
          <a:p>
            <a:pPr marL="285750" indent="-285750">
              <a:lnSpc>
                <a:spcPct val="150000"/>
              </a:lnSpc>
              <a:buFont typeface="Arial" panose="020B0604020202020204" pitchFamily="34" charset="0"/>
              <a:buChar char="•"/>
            </a:pPr>
            <a:r>
              <a:rPr lang="zh-CN" altLang="zh-CN" sz="1300" dirty="0" smtClean="0">
                <a:latin typeface="微软雅黑" panose="020B0503020204020204" pitchFamily="34" charset="-122"/>
                <a:ea typeface="微软雅黑" panose="020B0503020204020204" pitchFamily="34" charset="-122"/>
              </a:rPr>
              <a:t>将成熟的产品</a:t>
            </a:r>
            <a:r>
              <a:rPr lang="zh-CN" altLang="zh-CN" sz="1300" dirty="0">
                <a:latin typeface="微软雅黑" panose="020B0503020204020204" pitchFamily="34" charset="-122"/>
                <a:ea typeface="微软雅黑" panose="020B0503020204020204" pitchFamily="34" charset="-122"/>
              </a:rPr>
              <a:t>方案进行</a:t>
            </a:r>
            <a:r>
              <a:rPr lang="zh-CN" altLang="zh-CN" sz="1300" dirty="0" smtClean="0">
                <a:latin typeface="微软雅黑" panose="020B0503020204020204" pitchFamily="34" charset="-122"/>
                <a:ea typeface="微软雅黑" panose="020B0503020204020204" pitchFamily="34" charset="-122"/>
              </a:rPr>
              <a:t>命名并</a:t>
            </a:r>
            <a:r>
              <a:rPr lang="zh-CN" altLang="en-US" sz="1300" dirty="0" smtClean="0">
                <a:latin typeface="微软雅黑" panose="020B0503020204020204" pitchFamily="34" charset="-122"/>
                <a:ea typeface="微软雅黑" panose="020B0503020204020204" pitchFamily="34" charset="-122"/>
              </a:rPr>
              <a:t>举行方案发布会</a:t>
            </a:r>
            <a:endParaRPr lang="en-US" altLang="zh-CN" sz="13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300" dirty="0" smtClean="0">
                <a:latin typeface="微软雅黑" panose="020B0503020204020204" pitchFamily="34" charset="-122"/>
                <a:ea typeface="微软雅黑" panose="020B0503020204020204" pitchFamily="34" charset="-122"/>
              </a:rPr>
              <a:t>邀请学者领袖对产品作指导，提出新想法。</a:t>
            </a:r>
            <a:endParaRPr lang="en-US" altLang="zh-CN" sz="13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3574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参赛奖项</a:t>
            </a:r>
            <a:endParaRPr lang="zh-CN" altLang="en-US" dirty="0"/>
          </a:p>
        </p:txBody>
      </p:sp>
      <p:sp>
        <p:nvSpPr>
          <p:cNvPr id="3" name="矩形 2"/>
          <p:cNvSpPr/>
          <p:nvPr/>
        </p:nvSpPr>
        <p:spPr>
          <a:xfrm>
            <a:off x="3049586" y="1642122"/>
            <a:ext cx="6096000" cy="3785652"/>
          </a:xfrm>
          <a:prstGeom prst="rect">
            <a:avLst/>
          </a:prstGeom>
        </p:spPr>
        <p:txBody>
          <a:bodyPr>
            <a:spAutoFit/>
          </a:bodyPr>
          <a:lstStyle/>
          <a:p>
            <a:pPr algn="just">
              <a:lnSpc>
                <a:spcPct val="200000"/>
              </a:lnSpc>
              <a:spcAft>
                <a:spcPts val="0"/>
              </a:spcAft>
            </a:pPr>
            <a:r>
              <a:rPr lang="zh-CN" altLang="zh-CN" sz="2400" b="1" kern="100" dirty="0">
                <a:latin typeface="+mn-ea"/>
                <a:ea typeface="+mn-ea"/>
                <a:cs typeface="Calibri" panose="020F0502020204030204" pitchFamily="34" charset="0"/>
              </a:rPr>
              <a:t>参赛选手有机会获得：</a:t>
            </a:r>
            <a:endParaRPr lang="zh-CN" altLang="zh-CN" sz="1400" b="1" kern="100" dirty="0">
              <a:latin typeface="+mn-ea"/>
              <a:ea typeface="+mn-ea"/>
              <a:cs typeface="Times New Roman" panose="02020603050405020304" pitchFamily="18" charset="0"/>
            </a:endParaRPr>
          </a:p>
          <a:p>
            <a:pPr algn="just">
              <a:lnSpc>
                <a:spcPct val="200000"/>
              </a:lnSpc>
              <a:spcAft>
                <a:spcPts val="0"/>
              </a:spcAft>
            </a:pPr>
            <a:r>
              <a:rPr lang="en-US" altLang="zh-CN" sz="2400" kern="100" dirty="0">
                <a:latin typeface="仿宋_GB2312"/>
                <a:cs typeface="Calibri" panose="020F0502020204030204" pitchFamily="34" charset="0"/>
              </a:rPr>
              <a:t>1</a:t>
            </a:r>
            <a:r>
              <a:rPr lang="zh-CN" altLang="zh-CN" sz="2400" kern="100" dirty="0">
                <a:latin typeface="Calibri" panose="020F0502020204030204" pitchFamily="34" charset="0"/>
                <a:ea typeface="仿宋_GB2312"/>
                <a:cs typeface="Calibri" panose="020F0502020204030204" pitchFamily="34" charset="0"/>
              </a:rPr>
              <a:t>、千万直投种子基金池</a:t>
            </a:r>
            <a:r>
              <a:rPr lang="en-US" altLang="zh-CN" sz="2400" kern="100" dirty="0">
                <a:latin typeface="Calibri" panose="020F0502020204030204" pitchFamily="34" charset="0"/>
                <a:ea typeface="仿宋_GB2312"/>
                <a:cs typeface="Calibri" panose="020F0502020204030204" pitchFamily="34" charset="0"/>
              </a:rPr>
              <a:t>+</a:t>
            </a:r>
            <a:r>
              <a:rPr lang="zh-CN" altLang="zh-CN" sz="2400" kern="100" dirty="0">
                <a:latin typeface="Calibri" panose="020F0502020204030204" pitchFamily="34" charset="0"/>
                <a:ea typeface="仿宋_GB2312"/>
                <a:cs typeface="Calibri" panose="020F0502020204030204" pitchFamily="34" charset="0"/>
              </a:rPr>
              <a:t>众筹</a:t>
            </a:r>
            <a:r>
              <a:rPr lang="zh-CN" altLang="zh-CN" sz="2400" kern="100" dirty="0" smtClean="0">
                <a:latin typeface="Calibri" panose="020F0502020204030204" pitchFamily="34" charset="0"/>
                <a:ea typeface="仿宋_GB2312"/>
                <a:cs typeface="Calibri" panose="020F0502020204030204" pitchFamily="34" charset="0"/>
              </a:rPr>
              <a:t>平台</a:t>
            </a:r>
            <a:r>
              <a:rPr lang="zh-CN" altLang="en-US" sz="2400" kern="100" dirty="0" smtClean="0">
                <a:latin typeface="Calibri" panose="020F0502020204030204" pitchFamily="34" charset="0"/>
                <a:ea typeface="仿宋_GB2312"/>
                <a:cs typeface="Calibri" panose="020F0502020204030204" pitchFamily="34" charset="0"/>
              </a:rPr>
              <a:t>募资</a:t>
            </a:r>
            <a:endParaRPr lang="en-US" altLang="zh-CN" sz="2400" kern="100" dirty="0" smtClean="0">
              <a:latin typeface="Calibri" panose="020F0502020204030204" pitchFamily="34" charset="0"/>
              <a:ea typeface="仿宋_GB2312"/>
              <a:cs typeface="Calibri" panose="020F0502020204030204" pitchFamily="34" charset="0"/>
            </a:endParaRPr>
          </a:p>
          <a:p>
            <a:pPr algn="just">
              <a:lnSpc>
                <a:spcPct val="200000"/>
              </a:lnSpc>
              <a:spcAft>
                <a:spcPts val="0"/>
              </a:spcAft>
            </a:pPr>
            <a:r>
              <a:rPr lang="en-US" altLang="zh-CN" sz="2400" kern="100" dirty="0" smtClean="0">
                <a:latin typeface="仿宋_GB2312"/>
                <a:cs typeface="Calibri" panose="020F0502020204030204" pitchFamily="34" charset="0"/>
              </a:rPr>
              <a:t>2</a:t>
            </a:r>
            <a:r>
              <a:rPr lang="zh-CN" altLang="zh-CN" sz="2400" kern="100" dirty="0">
                <a:latin typeface="Calibri" panose="020F0502020204030204" pitchFamily="34" charset="0"/>
                <a:ea typeface="仿宋_GB2312"/>
                <a:cs typeface="Calibri" panose="020F0502020204030204" pitchFamily="34" charset="0"/>
              </a:rPr>
              <a:t>、产品设计孵化顶级专家团全程指导</a:t>
            </a:r>
            <a:endParaRPr lang="zh-CN" altLang="zh-CN" sz="1400" kern="100" dirty="0">
              <a:latin typeface="Calibri" panose="020F0502020204030204" pitchFamily="34" charset="0"/>
              <a:cs typeface="Times New Roman" panose="02020603050405020304" pitchFamily="18" charset="0"/>
            </a:endParaRPr>
          </a:p>
          <a:p>
            <a:pPr algn="just">
              <a:lnSpc>
                <a:spcPct val="200000"/>
              </a:lnSpc>
              <a:spcAft>
                <a:spcPts val="0"/>
              </a:spcAft>
            </a:pPr>
            <a:r>
              <a:rPr lang="en-US" altLang="zh-CN" sz="2400" kern="100" dirty="0">
                <a:latin typeface="仿宋_GB2312"/>
                <a:cs typeface="Calibri" panose="020F0502020204030204" pitchFamily="34" charset="0"/>
              </a:rPr>
              <a:t>3</a:t>
            </a:r>
            <a:r>
              <a:rPr lang="zh-CN" altLang="zh-CN" sz="2400" kern="100" dirty="0">
                <a:latin typeface="Calibri" panose="020F0502020204030204" pitchFamily="34" charset="0"/>
                <a:ea typeface="仿宋_GB2312"/>
                <a:cs typeface="Calibri" panose="020F0502020204030204" pitchFamily="34" charset="0"/>
              </a:rPr>
              <a:t>、产品生产无缝对接电器制造供应链</a:t>
            </a:r>
            <a:endParaRPr lang="zh-CN" altLang="zh-CN" sz="1400" kern="100" dirty="0">
              <a:latin typeface="Calibri" panose="020F0502020204030204" pitchFamily="34" charset="0"/>
              <a:cs typeface="Times New Roman" panose="02020603050405020304" pitchFamily="18" charset="0"/>
            </a:endParaRPr>
          </a:p>
          <a:p>
            <a:pPr algn="just">
              <a:lnSpc>
                <a:spcPct val="200000"/>
              </a:lnSpc>
              <a:spcAft>
                <a:spcPts val="0"/>
              </a:spcAft>
            </a:pPr>
            <a:r>
              <a:rPr lang="en-US" altLang="zh-CN" sz="2400" kern="100" dirty="0">
                <a:latin typeface="仿宋_GB2312"/>
                <a:cs typeface="Calibri" panose="020F0502020204030204" pitchFamily="34" charset="0"/>
              </a:rPr>
              <a:t>4</a:t>
            </a:r>
            <a:r>
              <a:rPr lang="zh-CN" altLang="zh-CN" sz="2400" kern="100" dirty="0">
                <a:latin typeface="Calibri" panose="020F0502020204030204" pitchFamily="34" charset="0"/>
                <a:ea typeface="仿宋_GB2312"/>
                <a:cs typeface="Calibri" panose="020F0502020204030204" pitchFamily="34" charset="0"/>
              </a:rPr>
              <a:t>、产品销售直接对接国美全零售渠道</a:t>
            </a:r>
            <a:endParaRPr lang="zh-CN" altLang="zh-CN" sz="1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2513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dirty="0"/>
              <a:t>国美杯</a:t>
            </a:r>
            <a:r>
              <a:rPr lang="en-US" altLang="zh-CN" dirty="0"/>
              <a:t>·</a:t>
            </a:r>
            <a:r>
              <a:rPr lang="zh-CN" altLang="en-US" dirty="0"/>
              <a:t>智能生活全球设计大赛启动</a:t>
            </a:r>
            <a:r>
              <a:rPr lang="zh-CN" altLang="en-US" dirty="0" smtClean="0"/>
              <a:t>仪式</a:t>
            </a:r>
            <a:endParaRPr lang="zh-CN" altLang="en-US" dirty="0"/>
          </a:p>
        </p:txBody>
      </p:sp>
      <p:sp>
        <p:nvSpPr>
          <p:cNvPr id="4" name="文本框 3"/>
          <p:cNvSpPr txBox="1"/>
          <p:nvPr/>
        </p:nvSpPr>
        <p:spPr>
          <a:xfrm>
            <a:off x="7288294" y="1903691"/>
            <a:ext cx="4584356" cy="2585323"/>
          </a:xfrm>
          <a:prstGeom prst="rect">
            <a:avLst/>
          </a:prstGeom>
          <a:noFill/>
        </p:spPr>
        <p:txBody>
          <a:bodyPr wrap="square" rtlCol="0">
            <a:spAutoFit/>
          </a:bodyPr>
          <a:lstStyle/>
          <a:p>
            <a:pPr marL="285750" indent="-285750" algn="just">
              <a:lnSpc>
                <a:spcPct val="150000"/>
              </a:lnSpc>
              <a:spcAft>
                <a:spcPts val="0"/>
              </a:spcAft>
              <a:buClr>
                <a:srgbClr val="C00000"/>
              </a:buClr>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活动时间：</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2015</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9</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19</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日</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9:30-11:30</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Clr>
                <a:srgbClr val="C00000"/>
              </a:buClr>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spcAft>
                <a:spcPts val="0"/>
              </a:spcAft>
              <a:buClr>
                <a:srgbClr val="C00000"/>
              </a:buClr>
              <a:buFont typeface="Wingdings" panose="05000000000000000000" pitchFamily="2" charset="2"/>
              <a:buChar char="l"/>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活动</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地点：朝阳规划艺术馆二层</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空间</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Clr>
                <a:srgbClr val="C00000"/>
              </a:buClr>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spcAft>
                <a:spcPts val="0"/>
              </a:spcAft>
              <a:buClr>
                <a:srgbClr val="C00000"/>
              </a:buClr>
              <a:buFont typeface="Wingdings" panose="05000000000000000000" pitchFamily="2" charset="2"/>
              <a:buChar char="l"/>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活动</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主题</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国美杯</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智能电器全球创客设计</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大赛</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23" y="1676401"/>
            <a:ext cx="5985600" cy="4489200"/>
          </a:xfrm>
          <a:prstGeom prst="rect">
            <a:avLst/>
          </a:prstGeom>
        </p:spPr>
      </p:pic>
    </p:spTree>
    <p:extLst>
      <p:ext uri="{BB962C8B-B14F-4D97-AF65-F5344CB8AC3E}">
        <p14:creationId xmlns:p14="http://schemas.microsoft.com/office/powerpoint/2010/main" val="27220437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15339"/>
          <a:stretch/>
        </p:blipFill>
        <p:spPr>
          <a:xfrm>
            <a:off x="6799106" y="1523673"/>
            <a:ext cx="5056500" cy="4489200"/>
          </a:xfrm>
          <a:prstGeom prst="rect">
            <a:avLst/>
          </a:prstGeom>
        </p:spPr>
      </p:pic>
      <p:sp>
        <p:nvSpPr>
          <p:cNvPr id="8" name="标题 1"/>
          <p:cNvSpPr>
            <a:spLocks noGrp="1"/>
          </p:cNvSpPr>
          <p:nvPr>
            <p:ph type="title"/>
          </p:nvPr>
        </p:nvSpPr>
        <p:spPr>
          <a:xfrm>
            <a:off x="561659" y="363606"/>
            <a:ext cx="10940527" cy="654703"/>
          </a:xfrm>
        </p:spPr>
        <p:txBody>
          <a:bodyPr/>
          <a:lstStyle/>
          <a:p>
            <a:r>
              <a:rPr lang="en-US" altLang="zh-CN" sz="3200" dirty="0" smtClean="0"/>
              <a:t>T</a:t>
            </a:r>
            <a:r>
              <a:rPr lang="zh-CN" altLang="en-US" sz="3200" dirty="0" smtClean="0"/>
              <a:t>空间场地图</a:t>
            </a:r>
            <a:endParaRPr lang="zh-CN" altLang="en-US" sz="3200" dirty="0"/>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34546"/>
          <a:stretch/>
        </p:blipFill>
        <p:spPr>
          <a:xfrm>
            <a:off x="398132" y="1524000"/>
            <a:ext cx="5078061" cy="4488873"/>
          </a:xfrm>
          <a:prstGeom prst="rect">
            <a:avLst/>
          </a:prstGeom>
        </p:spPr>
      </p:pic>
      <p:sp>
        <p:nvSpPr>
          <p:cNvPr id="5" name="文本框 4"/>
          <p:cNvSpPr txBox="1"/>
          <p:nvPr/>
        </p:nvSpPr>
        <p:spPr>
          <a:xfrm>
            <a:off x="2312632" y="6149232"/>
            <a:ext cx="1249060"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a:t>
            </a:r>
            <a:r>
              <a:rPr lang="zh-CN" altLang="en-US" dirty="0" smtClean="0">
                <a:latin typeface="微软雅黑" panose="020B0503020204020204" pitchFamily="34" charset="-122"/>
                <a:ea typeface="微软雅黑" panose="020B0503020204020204" pitchFamily="34" charset="-122"/>
              </a:rPr>
              <a:t>空间正面</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706833" y="6146719"/>
            <a:ext cx="1241045"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T</a:t>
            </a:r>
            <a:r>
              <a:rPr lang="zh-CN" altLang="en-US" dirty="0" smtClean="0">
                <a:latin typeface="微软雅黑" panose="020B0503020204020204" pitchFamily="34" charset="-122"/>
                <a:ea typeface="微软雅黑" panose="020B0503020204020204" pitchFamily="34" charset="-122"/>
              </a:rPr>
              <a:t>空间侧面</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8606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9614" y="373445"/>
            <a:ext cx="10940527" cy="654703"/>
          </a:xfrm>
        </p:spPr>
        <p:txBody>
          <a:bodyPr/>
          <a:lstStyle/>
          <a:p>
            <a:r>
              <a:rPr lang="en-US" altLang="zh-CN" sz="3200" dirty="0" smtClean="0"/>
              <a:t>T</a:t>
            </a:r>
            <a:r>
              <a:rPr lang="zh-CN" altLang="en-US" sz="3200" dirty="0" smtClean="0"/>
              <a:t>空间场地图</a:t>
            </a:r>
            <a:endParaRPr lang="zh-CN" altLang="en-US" sz="3200"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6913" r="5792"/>
          <a:stretch/>
        </p:blipFill>
        <p:spPr>
          <a:xfrm>
            <a:off x="308668" y="1374034"/>
            <a:ext cx="5292437" cy="4489200"/>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7938"/>
          <a:stretch/>
        </p:blipFill>
        <p:spPr>
          <a:xfrm>
            <a:off x="6386946" y="1374034"/>
            <a:ext cx="5486400" cy="4489200"/>
          </a:xfrm>
          <a:prstGeom prst="rect">
            <a:avLst/>
          </a:prstGeom>
        </p:spPr>
      </p:pic>
      <p:sp>
        <p:nvSpPr>
          <p:cNvPr id="7" name="文本框 6"/>
          <p:cNvSpPr txBox="1"/>
          <p:nvPr/>
        </p:nvSpPr>
        <p:spPr>
          <a:xfrm>
            <a:off x="2305509" y="6094268"/>
            <a:ext cx="133882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嘉宾入口处</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460732" y="6094268"/>
            <a:ext cx="995785"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L</a:t>
            </a:r>
            <a:r>
              <a:rPr lang="zh-CN" altLang="en-US" dirty="0" smtClean="0">
                <a:latin typeface="微软雅黑" panose="020B0503020204020204" pitchFamily="34" charset="-122"/>
                <a:ea typeface="微软雅黑" panose="020B0503020204020204" pitchFamily="34" charset="-122"/>
              </a:rPr>
              <a:t>型展区</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3556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27345"/>
          </a:xfrm>
          <a:prstGeom prst="rect">
            <a:avLst/>
          </a:prstGeom>
        </p:spPr>
      </p:pic>
      <p:sp>
        <p:nvSpPr>
          <p:cNvPr id="8" name="文本框 7"/>
          <p:cNvSpPr txBox="1"/>
          <p:nvPr/>
        </p:nvSpPr>
        <p:spPr>
          <a:xfrm>
            <a:off x="10183091" y="280447"/>
            <a:ext cx="1870364" cy="584775"/>
          </a:xfrm>
          <a:prstGeom prst="rect">
            <a:avLst/>
          </a:prstGeom>
          <a:noFill/>
        </p:spPr>
        <p:txBody>
          <a:bodyPr wrap="square" rtlCol="0">
            <a:spAutoFit/>
          </a:bodyPr>
          <a:lstStyle/>
          <a:p>
            <a:r>
              <a:rPr lang="zh-CN" altLang="en-US" sz="3200" dirty="0" smtClean="0">
                <a:solidFill>
                  <a:srgbClr val="C00000"/>
                </a:solidFill>
                <a:latin typeface="微软雅黑" panose="020B0503020204020204" pitchFamily="34" charset="-122"/>
                <a:ea typeface="微软雅黑" panose="020B0503020204020204" pitchFamily="34" charset="-122"/>
              </a:rPr>
              <a:t>展区安排</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01619" y="280447"/>
            <a:ext cx="6160661" cy="1538883"/>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rPr>
              <a:t>1. </a:t>
            </a:r>
            <a:r>
              <a:rPr lang="zh-CN" altLang="zh-CN" sz="1400" dirty="0" smtClean="0">
                <a:latin typeface="微软雅黑" panose="020B0503020204020204" pitchFamily="34" charset="-122"/>
                <a:ea typeface="微软雅黑" panose="020B0503020204020204" pitchFamily="34" charset="-122"/>
              </a:rPr>
              <a:t>智</a:t>
            </a:r>
            <a:r>
              <a:rPr lang="zh-CN" altLang="zh-CN" sz="1400" dirty="0">
                <a:latin typeface="微软雅黑" panose="020B0503020204020204" pitchFamily="34" charset="-122"/>
                <a:ea typeface="微软雅黑" panose="020B0503020204020204" pitchFamily="34" charset="-122"/>
              </a:rPr>
              <a:t>造梦想生活 </a:t>
            </a: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a:t>
            </a:r>
            <a:r>
              <a:rPr lang="zh-CN" altLang="zh-CN" sz="1400" dirty="0" smtClean="0">
                <a:latin typeface="微软雅黑" panose="020B0503020204020204" pitchFamily="34" charset="-122"/>
                <a:ea typeface="微软雅黑" panose="020B0503020204020204" pitchFamily="34" charset="-122"/>
              </a:rPr>
              <a:t>中国</a:t>
            </a:r>
            <a:r>
              <a:rPr lang="zh-CN" altLang="zh-CN" sz="1400" dirty="0">
                <a:latin typeface="微软雅黑" panose="020B0503020204020204" pitchFamily="34" charset="-122"/>
                <a:ea typeface="微软雅黑" panose="020B0503020204020204" pitchFamily="34" charset="-122"/>
              </a:rPr>
              <a:t>智能产业发展史 </a:t>
            </a:r>
            <a:r>
              <a:rPr lang="en-US" altLang="zh-CN" sz="1400" dirty="0">
                <a:latin typeface="微软雅黑" panose="020B0503020204020204" pitchFamily="34" charset="-122"/>
                <a:ea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a:p>
            <a:pPr>
              <a:lnSpc>
                <a:spcPts val="2400"/>
              </a:lnSpc>
            </a:pPr>
            <a:r>
              <a:rPr lang="en-US" altLang="zh-CN" sz="1400" dirty="0">
                <a:latin typeface="微软雅黑" panose="020B0503020204020204" pitchFamily="34" charset="-122"/>
                <a:ea typeface="微软雅黑" panose="020B0503020204020204" pitchFamily="34" charset="-122"/>
              </a:rPr>
              <a:t>2. </a:t>
            </a:r>
            <a:r>
              <a:rPr lang="zh-CN" altLang="en-US" sz="1400" dirty="0" smtClean="0">
                <a:latin typeface="微软雅黑" panose="020B0503020204020204" pitchFamily="34" charset="-122"/>
                <a:ea typeface="微软雅黑" panose="020B0503020204020204" pitchFamily="34" charset="-122"/>
              </a:rPr>
              <a:t>创</a:t>
            </a:r>
            <a:r>
              <a:rPr lang="zh-CN" altLang="en-US" sz="1400" dirty="0">
                <a:latin typeface="微软雅黑" panose="020B0503020204020204" pitchFamily="34" charset="-122"/>
                <a:ea typeface="微软雅黑" panose="020B0503020204020204" pitchFamily="34" charset="-122"/>
              </a:rPr>
              <a:t>客风采 </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大众</a:t>
            </a:r>
            <a:r>
              <a:rPr lang="zh-CN" altLang="en-US" sz="1400" dirty="0">
                <a:latin typeface="微软雅黑" panose="020B0503020204020204" pitchFamily="34" charset="-122"/>
                <a:ea typeface="微软雅黑" panose="020B0503020204020204" pitchFamily="34" charset="-122"/>
              </a:rPr>
              <a:t>创业、万众创新活力秀 </a:t>
            </a:r>
            <a:endParaRPr lang="en-US" altLang="zh-CN" sz="1400" dirty="0" smtClean="0">
              <a:latin typeface="微软雅黑" panose="020B0503020204020204" pitchFamily="34" charset="-122"/>
              <a:ea typeface="微软雅黑" panose="020B0503020204020204" pitchFamily="34" charset="-122"/>
            </a:endParaRPr>
          </a:p>
          <a:p>
            <a:pPr>
              <a:lnSpc>
                <a:spcPts val="2400"/>
              </a:lnSpc>
            </a:pPr>
            <a:r>
              <a:rPr lang="en-US" altLang="zh-CN" sz="1400" dirty="0">
                <a:latin typeface="微软雅黑" panose="020B0503020204020204" pitchFamily="34" charset="-122"/>
                <a:ea typeface="微软雅黑" panose="020B0503020204020204" pitchFamily="34" charset="-122"/>
              </a:rPr>
              <a:t>3. </a:t>
            </a:r>
            <a:r>
              <a:rPr lang="zh-CN" altLang="en-US" sz="1400" dirty="0" smtClean="0">
                <a:latin typeface="微软雅黑" panose="020B0503020204020204" pitchFamily="34" charset="-122"/>
                <a:ea typeface="微软雅黑" panose="020B0503020204020204" pitchFamily="34" charset="-122"/>
              </a:rPr>
              <a:t>国</a:t>
            </a:r>
            <a:r>
              <a:rPr lang="zh-CN" altLang="en-US" sz="1400" dirty="0">
                <a:latin typeface="微软雅黑" panose="020B0503020204020204" pitchFamily="34" charset="-122"/>
                <a:ea typeface="微软雅黑" panose="020B0503020204020204" pitchFamily="34" charset="-122"/>
              </a:rPr>
              <a:t>美智造 </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国</a:t>
            </a:r>
            <a:r>
              <a:rPr lang="zh-CN" altLang="en-US" sz="1400" dirty="0">
                <a:latin typeface="微软雅黑" panose="020B0503020204020204" pitchFamily="34" charset="-122"/>
                <a:ea typeface="微软雅黑" panose="020B0503020204020204" pitchFamily="34" charset="-122"/>
              </a:rPr>
              <a:t>美智能生态圈 </a:t>
            </a:r>
            <a:endParaRPr lang="en-US" altLang="zh-CN" sz="1400" dirty="0" smtClean="0">
              <a:latin typeface="微软雅黑" panose="020B0503020204020204" pitchFamily="34" charset="-122"/>
              <a:ea typeface="微软雅黑" panose="020B0503020204020204" pitchFamily="34" charset="-122"/>
            </a:endParaRPr>
          </a:p>
          <a:p>
            <a:pPr>
              <a:lnSpc>
                <a:spcPts val="2400"/>
              </a:lnSpc>
            </a:pPr>
            <a:r>
              <a:rPr lang="en-US" altLang="zh-CN" sz="1400" dirty="0">
                <a:latin typeface="微软雅黑" panose="020B0503020204020204" pitchFamily="34" charset="-122"/>
                <a:ea typeface="微软雅黑" panose="020B0503020204020204" pitchFamily="34" charset="-122"/>
              </a:rPr>
              <a:t>4. </a:t>
            </a:r>
            <a:r>
              <a:rPr lang="zh-CN" altLang="en-US" sz="1400" dirty="0" smtClean="0">
                <a:latin typeface="微软雅黑" panose="020B0503020204020204" pitchFamily="34" charset="-122"/>
                <a:ea typeface="微软雅黑" panose="020B0503020204020204" pitchFamily="34" charset="-122"/>
              </a:rPr>
              <a:t>安全</a:t>
            </a:r>
            <a:r>
              <a:rPr lang="zh-CN" altLang="en-US" sz="1400" dirty="0">
                <a:latin typeface="微软雅黑" panose="020B0503020204020204" pitchFamily="34" charset="-122"/>
                <a:ea typeface="微软雅黑" panose="020B0503020204020204" pitchFamily="34" charset="-122"/>
              </a:rPr>
              <a:t>呵护 关爱</a:t>
            </a:r>
            <a:r>
              <a:rPr lang="zh-CN" altLang="en-US" sz="1400" dirty="0" smtClean="0">
                <a:latin typeface="微软雅黑" panose="020B0503020204020204" pitchFamily="34" charset="-122"/>
                <a:ea typeface="微软雅黑" panose="020B0503020204020204" pitchFamily="34" charset="-122"/>
              </a:rPr>
              <a:t>倍智</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国</a:t>
            </a:r>
            <a:r>
              <a:rPr lang="zh-CN" altLang="en-US" sz="1400" dirty="0">
                <a:latin typeface="微软雅黑" panose="020B0503020204020204" pitchFamily="34" charset="-122"/>
                <a:ea typeface="微软雅黑" panose="020B0503020204020204" pitchFamily="34" charset="-122"/>
              </a:rPr>
              <a:t>美智能儿童体验</a:t>
            </a:r>
            <a:r>
              <a:rPr lang="zh-CN" altLang="en-US" sz="1400" dirty="0" smtClean="0">
                <a:latin typeface="微软雅黑" panose="020B0503020204020204" pitchFamily="34" charset="-122"/>
                <a:ea typeface="微软雅黑" panose="020B0503020204020204" pitchFamily="34" charset="-122"/>
              </a:rPr>
              <a:t>区</a:t>
            </a:r>
            <a:endParaRPr lang="en-US" altLang="zh-CN" sz="1400" dirty="0" smtClean="0">
              <a:latin typeface="微软雅黑" panose="020B0503020204020204" pitchFamily="34" charset="-122"/>
              <a:ea typeface="微软雅黑" panose="020B0503020204020204" pitchFamily="34" charset="-122"/>
            </a:endParaRPr>
          </a:p>
          <a:p>
            <a:pPr>
              <a:lnSpc>
                <a:spcPts val="2400"/>
              </a:lnSpc>
            </a:pPr>
            <a:r>
              <a:rPr lang="en-US" altLang="zh-CN" sz="1400" dirty="0" smtClean="0">
                <a:latin typeface="微软雅黑" panose="020B0503020204020204" pitchFamily="34" charset="-122"/>
                <a:ea typeface="微软雅黑" panose="020B0503020204020204" pitchFamily="34" charset="-122"/>
              </a:rPr>
              <a:t>5. </a:t>
            </a:r>
            <a:r>
              <a:rPr lang="zh-CN" altLang="en-US" sz="1400" dirty="0" smtClean="0">
                <a:latin typeface="微软雅黑" panose="020B0503020204020204" pitchFamily="34" charset="-122"/>
                <a:ea typeface="微软雅黑" panose="020B0503020204020204" pitchFamily="34" charset="-122"/>
              </a:rPr>
              <a:t>智能家电展区</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搭建客厅、卧室、厨房、卫生间等场景，展示智能家电</a:t>
            </a:r>
            <a:endParaRPr lang="en-US" altLang="zh-CN" sz="1400"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201619" y="4868005"/>
            <a:ext cx="6684090" cy="1631216"/>
          </a:xfrm>
          <a:prstGeom prst="rect">
            <a:avLst/>
          </a:prstGeom>
        </p:spPr>
        <p:txBody>
          <a:bodyPr wrap="square">
            <a:spAutoFit/>
          </a:bodyPr>
          <a:lstStyle/>
          <a:p>
            <a:pPr>
              <a:lnSpc>
                <a:spcPts val="2400"/>
              </a:lnSpc>
            </a:pPr>
            <a:r>
              <a:rPr lang="en-US" altLang="zh-CN" sz="1400" dirty="0">
                <a:latin typeface="微软雅黑" panose="020B0503020204020204" pitchFamily="34" charset="-122"/>
                <a:ea typeface="微软雅黑" panose="020B0503020204020204" pitchFamily="34" charset="-122"/>
              </a:rPr>
              <a:t>6. </a:t>
            </a:r>
            <a:r>
              <a:rPr lang="zh-CN" altLang="en-US" sz="1400" dirty="0" smtClean="0">
                <a:latin typeface="微软雅黑" panose="020B0503020204020204" pitchFamily="34" charset="-122"/>
                <a:ea typeface="微软雅黑" panose="020B0503020204020204" pitchFamily="34" charset="-122"/>
              </a:rPr>
              <a:t>尽</a:t>
            </a:r>
            <a:r>
              <a:rPr lang="zh-CN" altLang="en-US" sz="1400" dirty="0">
                <a:latin typeface="微软雅黑" panose="020B0503020204020204" pitchFamily="34" charset="-122"/>
                <a:ea typeface="微软雅黑" panose="020B0503020204020204" pitchFamily="34" charset="-122"/>
              </a:rPr>
              <a:t>享智能健康新</a:t>
            </a:r>
            <a:r>
              <a:rPr lang="zh-CN" altLang="en-US" sz="1400" dirty="0" smtClean="0">
                <a:latin typeface="微软雅黑" panose="020B0503020204020204" pitchFamily="34" charset="-122"/>
                <a:ea typeface="微软雅黑" panose="020B0503020204020204" pitchFamily="34" charset="-122"/>
              </a:rPr>
              <a:t>生活</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国</a:t>
            </a:r>
            <a:r>
              <a:rPr lang="zh-CN" altLang="en-US" sz="1400" dirty="0">
                <a:latin typeface="微软雅黑" panose="020B0503020204020204" pitchFamily="34" charset="-122"/>
                <a:ea typeface="微软雅黑" panose="020B0503020204020204" pitchFamily="34" charset="-122"/>
              </a:rPr>
              <a:t>美智能健康体验区 </a:t>
            </a:r>
            <a:endParaRPr lang="en-US" altLang="zh-CN" sz="1400" dirty="0" smtClean="0">
              <a:latin typeface="微软雅黑" panose="020B0503020204020204" pitchFamily="34" charset="-122"/>
              <a:ea typeface="微软雅黑" panose="020B0503020204020204" pitchFamily="34" charset="-122"/>
            </a:endParaRPr>
          </a:p>
          <a:p>
            <a:pPr>
              <a:lnSpc>
                <a:spcPts val="2400"/>
              </a:lnSpc>
            </a:pPr>
            <a:r>
              <a:rPr lang="en-US" altLang="zh-CN" sz="1400" dirty="0">
                <a:latin typeface="微软雅黑" panose="020B0503020204020204" pitchFamily="34" charset="-122"/>
                <a:ea typeface="微软雅黑" panose="020B0503020204020204" pitchFamily="34" charset="-122"/>
              </a:rPr>
              <a:t>7. </a:t>
            </a:r>
            <a:r>
              <a:rPr lang="zh-CN" altLang="en-US" sz="1400" dirty="0" smtClean="0">
                <a:latin typeface="微软雅黑" panose="020B0503020204020204" pitchFamily="34" charset="-122"/>
                <a:ea typeface="微软雅黑" panose="020B0503020204020204" pitchFamily="34" charset="-122"/>
              </a:rPr>
              <a:t>物</a:t>
            </a:r>
            <a:r>
              <a:rPr lang="zh-CN" altLang="en-US" sz="1400" dirty="0">
                <a:latin typeface="微软雅黑" panose="020B0503020204020204" pitchFamily="34" charset="-122"/>
                <a:ea typeface="微软雅黑" panose="020B0503020204020204" pitchFamily="34" charset="-122"/>
              </a:rPr>
              <a:t>联世界 </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国</a:t>
            </a:r>
            <a:r>
              <a:rPr lang="zh-CN" altLang="en-US" sz="1400" dirty="0">
                <a:latin typeface="微软雅黑" panose="020B0503020204020204" pitchFamily="34" charset="-122"/>
                <a:ea typeface="微软雅黑" panose="020B0503020204020204" pitchFamily="34" charset="-122"/>
              </a:rPr>
              <a:t>美智能生态战略平台 </a:t>
            </a:r>
            <a:endParaRPr lang="en-US" altLang="zh-CN" sz="1400" dirty="0" smtClean="0">
              <a:latin typeface="微软雅黑" panose="020B0503020204020204" pitchFamily="34" charset="-122"/>
              <a:ea typeface="微软雅黑" panose="020B0503020204020204" pitchFamily="34" charset="-122"/>
            </a:endParaRPr>
          </a:p>
          <a:p>
            <a:pPr>
              <a:lnSpc>
                <a:spcPts val="2400"/>
              </a:lnSpc>
            </a:pPr>
            <a:r>
              <a:rPr lang="en-US" altLang="zh-CN" sz="1400" dirty="0" smtClean="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“智”</a:t>
            </a:r>
            <a:r>
              <a:rPr lang="zh-CN" altLang="en-US" sz="1400" dirty="0">
                <a:latin typeface="微软雅黑" panose="020B0503020204020204" pitchFamily="34" charset="-122"/>
                <a:ea typeface="微软雅黑" panose="020B0503020204020204" pitchFamily="34" charset="-122"/>
              </a:rPr>
              <a:t>见未来 </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国</a:t>
            </a:r>
            <a:r>
              <a:rPr lang="zh-CN" altLang="en-US" sz="1400" dirty="0">
                <a:latin typeface="微软雅黑" panose="020B0503020204020204" pitchFamily="34" charset="-122"/>
                <a:ea typeface="微软雅黑" panose="020B0503020204020204" pitchFamily="34" charset="-122"/>
              </a:rPr>
              <a:t>美智能生态开发者开放平台</a:t>
            </a:r>
            <a:endParaRPr lang="en-US" altLang="zh-CN" sz="1400" dirty="0" smtClean="0">
              <a:latin typeface="微软雅黑" panose="020B0503020204020204" pitchFamily="34" charset="-122"/>
              <a:ea typeface="微软雅黑" panose="020B0503020204020204" pitchFamily="34" charset="-122"/>
            </a:endParaRPr>
          </a:p>
          <a:p>
            <a:pPr>
              <a:lnSpc>
                <a:spcPts val="2400"/>
              </a:lnSpc>
            </a:pPr>
            <a:r>
              <a:rPr lang="en-US" altLang="zh-CN" sz="1400" dirty="0" smtClean="0">
                <a:latin typeface="微软雅黑" panose="020B0503020204020204" pitchFamily="34" charset="-122"/>
                <a:ea typeface="微软雅黑" panose="020B0503020204020204" pitchFamily="34" charset="-122"/>
              </a:rPr>
              <a:t>9. </a:t>
            </a:r>
            <a:r>
              <a:rPr lang="zh-CN" altLang="en-US" sz="1400" dirty="0" smtClean="0">
                <a:latin typeface="微软雅黑" panose="020B0503020204020204" pitchFamily="34" charset="-122"/>
                <a:ea typeface="微软雅黑" panose="020B0503020204020204" pitchFamily="34" charset="-122"/>
              </a:rPr>
              <a:t>智能生活</a:t>
            </a:r>
            <a:r>
              <a:rPr lang="zh-CN" altLang="en-US" sz="1400" dirty="0">
                <a:latin typeface="微软雅黑" panose="020B0503020204020204" pitchFamily="34" charset="-122"/>
                <a:ea typeface="微软雅黑" panose="020B0503020204020204" pitchFamily="34" charset="-122"/>
              </a:rPr>
              <a:t>全球</a:t>
            </a:r>
            <a:r>
              <a:rPr lang="zh-CN" altLang="en-US" sz="1400" dirty="0" smtClean="0">
                <a:latin typeface="微软雅黑" panose="020B0503020204020204" pitchFamily="34" charset="-122"/>
                <a:ea typeface="微软雅黑" panose="020B0503020204020204" pitchFamily="34" charset="-122"/>
              </a:rPr>
              <a:t>设计</a:t>
            </a:r>
            <a:r>
              <a:rPr lang="zh-CN" altLang="en-US" sz="1400" dirty="0">
                <a:latin typeface="微软雅黑" panose="020B0503020204020204" pitchFamily="34" charset="-122"/>
                <a:ea typeface="微软雅黑" panose="020B0503020204020204" pitchFamily="34" charset="-122"/>
              </a:rPr>
              <a:t>大赛展区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介绍大赛的赛制</a:t>
            </a:r>
            <a:r>
              <a:rPr lang="zh-CN" altLang="en-US" sz="1400" dirty="0" smtClean="0">
                <a:latin typeface="微软雅黑" panose="020B0503020204020204" pitchFamily="34" charset="-122"/>
                <a:ea typeface="微软雅黑" panose="020B0503020204020204" pitchFamily="34" charset="-122"/>
              </a:rPr>
              <a:t>流程</a:t>
            </a:r>
            <a:endParaRPr lang="en-US" altLang="zh-CN" sz="1400" dirty="0">
              <a:latin typeface="微软雅黑" panose="020B0503020204020204" pitchFamily="34" charset="-122"/>
              <a:ea typeface="微软雅黑" panose="020B0503020204020204" pitchFamily="34" charset="-122"/>
            </a:endParaRPr>
          </a:p>
          <a:p>
            <a:pPr>
              <a:lnSpc>
                <a:spcPts val="2400"/>
              </a:lnSpc>
            </a:pPr>
            <a:r>
              <a:rPr lang="en-US" altLang="zh-CN" sz="1400" dirty="0" smtClean="0">
                <a:latin typeface="微软雅黑" panose="020B0503020204020204" pitchFamily="34" charset="-122"/>
                <a:ea typeface="微软雅黑" panose="020B0503020204020204" pitchFamily="34" charset="-122"/>
              </a:rPr>
              <a:t>10. L</a:t>
            </a:r>
            <a:r>
              <a:rPr lang="zh-CN" altLang="en-US" sz="1400" dirty="0">
                <a:latin typeface="微软雅黑" panose="020B0503020204020204" pitchFamily="34" charset="-122"/>
                <a:ea typeface="微软雅黑" panose="020B0503020204020204" pitchFamily="34" charset="-122"/>
              </a:rPr>
              <a:t>型区域</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产品</a:t>
            </a:r>
            <a:r>
              <a:rPr lang="zh-CN" altLang="en-US" sz="1400" dirty="0">
                <a:latin typeface="微软雅黑" panose="020B0503020204020204" pitchFamily="34" charset="-122"/>
                <a:ea typeface="微软雅黑" panose="020B0503020204020204" pitchFamily="34" charset="-122"/>
              </a:rPr>
              <a:t>展览，比如</a:t>
            </a:r>
            <a:r>
              <a:rPr lang="zh-CN" altLang="en-US" sz="1400" dirty="0" smtClean="0">
                <a:latin typeface="微软雅黑" panose="020B0503020204020204" pitchFamily="34" charset="-122"/>
                <a:ea typeface="微软雅黑" panose="020B0503020204020204" pitchFamily="34" charset="-122"/>
              </a:rPr>
              <a:t>无人机、机器人</a:t>
            </a:r>
            <a:r>
              <a:rPr lang="zh-CN" altLang="en-US" sz="1400"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1302978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5772" y="2888343"/>
            <a:ext cx="2262158" cy="923330"/>
          </a:xfrm>
          <a:prstGeom prst="rect">
            <a:avLst/>
          </a:prstGeom>
          <a:noFill/>
        </p:spPr>
        <p:txBody>
          <a:bodyPr wrap="none" rtlCol="0">
            <a:spAutoFit/>
          </a:bodyPr>
          <a:lstStyle/>
          <a:p>
            <a:r>
              <a:rPr lang="zh-CN" altLang="en-US" sz="5400" b="1" dirty="0" smtClean="0">
                <a:solidFill>
                  <a:srgbClr val="C00000"/>
                </a:solidFill>
                <a:latin typeface="微软雅黑" panose="020B0503020204020204" pitchFamily="34" charset="-122"/>
                <a:ea typeface="微软雅黑" panose="020B0503020204020204" pitchFamily="34" charset="-122"/>
              </a:rPr>
              <a:t>谢谢！</a:t>
            </a:r>
            <a:endParaRPr lang="zh-CN" altLang="en-US" sz="5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07298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电器行业的智能化趋势</a:t>
            </a:r>
            <a:endParaRPr lang="zh-CN" altLang="en-US" sz="3200" dirty="0"/>
          </a:p>
        </p:txBody>
      </p:sp>
      <p:pic>
        <p:nvPicPr>
          <p:cNvPr id="6146" name="Picture 2" descr="http://img01.hc360.com/audio/201507/201507171807508692.jpg"/>
          <p:cNvPicPr>
            <a:picLocks noChangeAspect="1" noChangeArrowheads="1"/>
          </p:cNvPicPr>
          <p:nvPr/>
        </p:nvPicPr>
        <p:blipFill>
          <a:blip r:embed="rId2"/>
          <a:srcRect r="31697" b="13590"/>
          <a:stretch>
            <a:fillRect/>
          </a:stretch>
        </p:blipFill>
        <p:spPr bwMode="auto">
          <a:xfrm>
            <a:off x="719455" y="2743200"/>
            <a:ext cx="3559406" cy="2448000"/>
          </a:xfrm>
          <a:prstGeom prst="rect">
            <a:avLst/>
          </a:prstGeom>
          <a:noFill/>
        </p:spPr>
      </p:pic>
      <p:sp>
        <p:nvSpPr>
          <p:cNvPr id="5" name="矩形 4"/>
          <p:cNvSpPr/>
          <p:nvPr/>
        </p:nvSpPr>
        <p:spPr>
          <a:xfrm>
            <a:off x="701040" y="1429435"/>
            <a:ext cx="10759440" cy="707886"/>
          </a:xfrm>
          <a:prstGeom prst="rect">
            <a:avLst/>
          </a:prstGeom>
        </p:spPr>
        <p:txBody>
          <a:bodyPr wrap="square">
            <a:spAutoFit/>
          </a:bodyPr>
          <a:lstStyle/>
          <a:p>
            <a:r>
              <a:rPr lang="zh-CN" altLang="en-US" sz="2000" dirty="0" smtClean="0">
                <a:solidFill>
                  <a:srgbClr val="C00000"/>
                </a:solidFill>
                <a:latin typeface="微软雅黑" panose="020B0503020204020204" pitchFamily="34" charset="-122"/>
                <a:ea typeface="微软雅黑" panose="020B0503020204020204" pitchFamily="34" charset="-122"/>
                <a:cs typeface="+mj-cs"/>
              </a:rPr>
              <a:t>工业</a:t>
            </a:r>
            <a:r>
              <a:rPr lang="en-US" altLang="zh-CN" sz="2000" dirty="0" smtClean="0">
                <a:solidFill>
                  <a:srgbClr val="C00000"/>
                </a:solidFill>
                <a:latin typeface="微软雅黑" panose="020B0503020204020204" pitchFamily="34" charset="-122"/>
                <a:ea typeface="微软雅黑" panose="020B0503020204020204" pitchFamily="34" charset="-122"/>
                <a:cs typeface="+mj-cs"/>
              </a:rPr>
              <a:t>4.0</a:t>
            </a:r>
            <a:r>
              <a:rPr lang="zh-CN" altLang="en-US" sz="2000" dirty="0" smtClean="0">
                <a:solidFill>
                  <a:srgbClr val="C00000"/>
                </a:solidFill>
                <a:latin typeface="微软雅黑" panose="020B0503020204020204" pitchFamily="34" charset="-122"/>
                <a:ea typeface="微软雅黑" panose="020B0503020204020204" pitchFamily="34" charset="-122"/>
                <a:cs typeface="+mj-cs"/>
              </a:rPr>
              <a:t>、智能家电等概念是家电业的制造与销售企业最为津津乐道的话题，也是资本市场较为追捧投资的热点</a:t>
            </a:r>
            <a:endParaRPr lang="zh-CN" altLang="en-US" sz="1400" dirty="0"/>
          </a:p>
        </p:txBody>
      </p:sp>
      <p:pic>
        <p:nvPicPr>
          <p:cNvPr id="6148" name="Picture 4" descr="http://www.fuhess.com/templets/fuhess/images1/znjj.jpg"/>
          <p:cNvPicPr>
            <a:picLocks noChangeAspect="1" noChangeArrowheads="1"/>
          </p:cNvPicPr>
          <p:nvPr/>
        </p:nvPicPr>
        <p:blipFill>
          <a:blip r:embed="rId3"/>
          <a:srcRect/>
          <a:stretch>
            <a:fillRect/>
          </a:stretch>
        </p:blipFill>
        <p:spPr bwMode="auto">
          <a:xfrm>
            <a:off x="4605657" y="2743200"/>
            <a:ext cx="3045377" cy="2448000"/>
          </a:xfrm>
          <a:prstGeom prst="rect">
            <a:avLst/>
          </a:prstGeom>
          <a:noFill/>
        </p:spPr>
      </p:pic>
      <p:pic>
        <p:nvPicPr>
          <p:cNvPr id="6150" name="Picture 6" descr="http://www.gkb.com.cn/uploads/allimg/140826/1-140R6134434223.jpg"/>
          <p:cNvPicPr>
            <a:picLocks noChangeAspect="1" noChangeArrowheads="1"/>
          </p:cNvPicPr>
          <p:nvPr/>
        </p:nvPicPr>
        <p:blipFill>
          <a:blip r:embed="rId4" cstate="print"/>
          <a:srcRect l="11673" t="13693" r="18725"/>
          <a:stretch>
            <a:fillRect/>
          </a:stretch>
        </p:blipFill>
        <p:spPr bwMode="auto">
          <a:xfrm>
            <a:off x="7994343" y="2743200"/>
            <a:ext cx="3575213" cy="2448000"/>
          </a:xfrm>
          <a:prstGeom prst="rect">
            <a:avLst/>
          </a:prstGeom>
          <a:noFill/>
        </p:spPr>
      </p:pic>
    </p:spTree>
    <p:extLst>
      <p:ext uri="{BB962C8B-B14F-4D97-AF65-F5344CB8AC3E}">
        <p14:creationId xmlns:p14="http://schemas.microsoft.com/office/powerpoint/2010/main" val="3151233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“创客”目前的困境</a:t>
            </a:r>
            <a:endParaRPr lang="zh-CN" altLang="en-US" dirty="0"/>
          </a:p>
        </p:txBody>
      </p:sp>
      <p:sp>
        <p:nvSpPr>
          <p:cNvPr id="4" name="矩形 3"/>
          <p:cNvSpPr/>
          <p:nvPr/>
        </p:nvSpPr>
        <p:spPr>
          <a:xfrm>
            <a:off x="5077134" y="2253294"/>
            <a:ext cx="6920902" cy="3000821"/>
          </a:xfrm>
          <a:prstGeom prst="rect">
            <a:avLst/>
          </a:prstGeom>
        </p:spPr>
        <p:txBody>
          <a:bodyPr wrap="square">
            <a:spAutoFit/>
          </a:bodyPr>
          <a:lstStyle/>
          <a:p>
            <a:pPr marL="342900" indent="-342900">
              <a:lnSpc>
                <a:spcPct val="150000"/>
              </a:lnSpc>
              <a:buAutoNum type="arabicPeriod"/>
            </a:pPr>
            <a:r>
              <a:rPr lang="zh-CN" altLang="en-US" dirty="0" smtClean="0">
                <a:latin typeface="微软雅黑" panose="020B0503020204020204" pitchFamily="34" charset="-122"/>
                <a:ea typeface="微软雅黑" panose="020B0503020204020204" pitchFamily="34" charset="-122"/>
              </a:rPr>
              <a:t>创</a:t>
            </a:r>
            <a:r>
              <a:rPr lang="zh-CN" altLang="en-US" dirty="0">
                <a:latin typeface="微软雅黑" panose="020B0503020204020204" pitchFamily="34" charset="-122"/>
                <a:ea typeface="微软雅黑" panose="020B0503020204020204" pitchFamily="34" charset="-122"/>
              </a:rPr>
              <a:t>客们对市场和经营缺乏了解</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和市场</a:t>
            </a:r>
            <a:r>
              <a:rPr lang="zh-CN" altLang="en-US" dirty="0" smtClean="0">
                <a:latin typeface="微软雅黑" panose="020B0503020204020204" pitchFamily="34" charset="-122"/>
                <a:ea typeface="微软雅黑" panose="020B0503020204020204" pitchFamily="34" charset="-122"/>
              </a:rPr>
              <a:t>对接不力。</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Tx/>
              <a:buAutoNum type="arabicPeriod"/>
            </a:pPr>
            <a:r>
              <a:rPr lang="zh-CN" altLang="en-US" dirty="0">
                <a:latin typeface="微软雅黑" panose="020B0503020204020204" pitchFamily="34" charset="-122"/>
                <a:ea typeface="微软雅黑" panose="020B0503020204020204" pitchFamily="34" charset="-122"/>
              </a:rPr>
              <a:t>项目风险较大融资困难</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3. </a:t>
            </a:r>
            <a:r>
              <a:rPr lang="zh-CN" altLang="en-US" dirty="0" smtClean="0">
                <a:latin typeface="微软雅黑" panose="020B0503020204020204" pitchFamily="34" charset="-122"/>
                <a:ea typeface="微软雅黑" panose="020B0503020204020204" pitchFamily="34" charset="-122"/>
              </a:rPr>
              <a:t>创</a:t>
            </a:r>
            <a:r>
              <a:rPr lang="zh-CN" altLang="en-US" dirty="0">
                <a:latin typeface="微软雅黑" panose="020B0503020204020204" pitchFamily="34" charset="-122"/>
                <a:ea typeface="微软雅黑" panose="020B0503020204020204" pitchFamily="34" charset="-122"/>
              </a:rPr>
              <a:t>客面临的是来自成熟企业的威胁，背后没有依托厂商的</a:t>
            </a:r>
            <a:r>
              <a:rPr lang="zh-CN" altLang="en-US" dirty="0" smtClean="0">
                <a:latin typeface="微软雅黑" panose="020B0503020204020204" pitchFamily="34" charset="-122"/>
                <a:ea typeface="微软雅黑" panose="020B0503020204020204" pitchFamily="34" charset="-122"/>
              </a:rPr>
              <a:t>优势。</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中国工厂仍沿用旧时的生产设备和生产技术，而创客的产品需要的是一些特殊的技术和设备。</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5. </a:t>
            </a:r>
            <a:r>
              <a:rPr lang="zh-CN" altLang="en-US" dirty="0" smtClean="0">
                <a:latin typeface="微软雅黑" panose="020B0503020204020204" pitchFamily="34" charset="-122"/>
                <a:ea typeface="微软雅黑" panose="020B0503020204020204" pitchFamily="34" charset="-122"/>
              </a:rPr>
              <a:t>创业</a:t>
            </a:r>
            <a:r>
              <a:rPr lang="zh-CN" altLang="en-US" dirty="0">
                <a:latin typeface="微软雅黑" panose="020B0503020204020204" pitchFamily="34" charset="-122"/>
                <a:ea typeface="微软雅黑" panose="020B0503020204020204" pitchFamily="34" charset="-122"/>
              </a:rPr>
              <a:t>过程当中，包括寻找场地这些细节性问题，对年轻人来说也是比较难的</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3483" r="6585"/>
          <a:stretch/>
        </p:blipFill>
        <p:spPr>
          <a:xfrm>
            <a:off x="443346" y="1953705"/>
            <a:ext cx="4281055" cy="3600000"/>
          </a:xfrm>
          <a:prstGeom prst="rect">
            <a:avLst/>
          </a:prstGeom>
        </p:spPr>
      </p:pic>
    </p:spTree>
    <p:extLst>
      <p:ext uri="{BB962C8B-B14F-4D97-AF65-F5344CB8AC3E}">
        <p14:creationId xmlns:p14="http://schemas.microsoft.com/office/powerpoint/2010/main" val="16170956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国美提供关键支持，促进智能电器发展</a:t>
            </a:r>
            <a:endParaRPr lang="zh-CN" altLang="en-US" dirty="0"/>
          </a:p>
        </p:txBody>
      </p:sp>
      <p:grpSp>
        <p:nvGrpSpPr>
          <p:cNvPr id="7" name="组合 6"/>
          <p:cNvGrpSpPr/>
          <p:nvPr/>
        </p:nvGrpSpPr>
        <p:grpSpPr>
          <a:xfrm>
            <a:off x="349642" y="1701972"/>
            <a:ext cx="5183143" cy="4461119"/>
            <a:chOff x="5916915" y="2011196"/>
            <a:chExt cx="4433791" cy="3816154"/>
          </a:xfrm>
        </p:grpSpPr>
        <p:cxnSp>
          <p:nvCxnSpPr>
            <p:cNvPr id="8" name="直接连接符 7"/>
            <p:cNvCxnSpPr/>
            <p:nvPr/>
          </p:nvCxnSpPr>
          <p:spPr bwMode="auto">
            <a:xfrm flipV="1">
              <a:off x="7073153" y="4160058"/>
              <a:ext cx="2710782" cy="1049905"/>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flipH="1">
              <a:off x="7047222" y="2457446"/>
              <a:ext cx="559987" cy="2709870"/>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7468297" y="2529704"/>
              <a:ext cx="1953988" cy="325443"/>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7447494" y="2552708"/>
              <a:ext cx="2202776" cy="1408791"/>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flipV="1">
              <a:off x="6430548" y="2603272"/>
              <a:ext cx="1056226" cy="919527"/>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flipV="1">
              <a:off x="8863610" y="2771134"/>
              <a:ext cx="380775" cy="2456172"/>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6416500" y="3562345"/>
              <a:ext cx="2228261" cy="1699473"/>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6427870" y="3535374"/>
              <a:ext cx="569852" cy="1772954"/>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flipV="1">
              <a:off x="6444220" y="2869275"/>
              <a:ext cx="2936271" cy="653459"/>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flipH="1" flipV="1">
              <a:off x="9377721" y="2841333"/>
              <a:ext cx="423845" cy="1071908"/>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8883259" y="2255294"/>
              <a:ext cx="960101" cy="960101"/>
            </a:xfrm>
            <a:prstGeom prst="ellipse">
              <a:avLst/>
            </a:prstGeom>
            <a:solidFill>
              <a:srgbClr val="FF5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b="1" dirty="0" smtClean="0">
                  <a:solidFill>
                    <a:schemeClr val="bg1"/>
                  </a:solidFill>
                  <a:latin typeface="微软雅黑" panose="020B0503020204020204" pitchFamily="34" charset="-122"/>
                  <a:ea typeface="微软雅黑" panose="020B0503020204020204" pitchFamily="34" charset="-122"/>
                </a:rPr>
                <a:t>智能手机</a:t>
              </a:r>
              <a:endPar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19" name="椭圆 18"/>
            <p:cNvSpPr/>
            <p:nvPr/>
          </p:nvSpPr>
          <p:spPr bwMode="auto">
            <a:xfrm>
              <a:off x="5916915" y="3199957"/>
              <a:ext cx="960101" cy="960101"/>
            </a:xfrm>
            <a:prstGeom prst="ellipse">
              <a:avLst/>
            </a:prstGeom>
            <a:solidFill>
              <a:srgbClr val="FF5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互联网</a:t>
              </a:r>
            </a:p>
          </p:txBody>
        </p:sp>
        <p:sp>
          <p:nvSpPr>
            <p:cNvPr id="20" name="椭圆 19"/>
            <p:cNvSpPr/>
            <p:nvPr/>
          </p:nvSpPr>
          <p:spPr bwMode="auto">
            <a:xfrm>
              <a:off x="6593103" y="4687266"/>
              <a:ext cx="960101" cy="960101"/>
            </a:xfrm>
            <a:prstGeom prst="ellipse">
              <a:avLst/>
            </a:prstGeom>
            <a:solidFill>
              <a:srgbClr val="FF5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地产</a:t>
              </a:r>
            </a:p>
          </p:txBody>
        </p:sp>
        <p:sp>
          <p:nvSpPr>
            <p:cNvPr id="21" name="椭圆 20"/>
            <p:cNvSpPr/>
            <p:nvPr/>
          </p:nvSpPr>
          <p:spPr bwMode="auto">
            <a:xfrm>
              <a:off x="7106914" y="2011196"/>
              <a:ext cx="960101" cy="960101"/>
            </a:xfrm>
            <a:prstGeom prst="ellipse">
              <a:avLst/>
            </a:prstGeom>
            <a:solidFill>
              <a:srgbClr val="FF5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智能家居</a:t>
              </a:r>
            </a:p>
          </p:txBody>
        </p:sp>
        <p:sp>
          <p:nvSpPr>
            <p:cNvPr id="22" name="椭圆 21"/>
            <p:cNvSpPr/>
            <p:nvPr/>
          </p:nvSpPr>
          <p:spPr bwMode="auto">
            <a:xfrm>
              <a:off x="9390605" y="3604857"/>
              <a:ext cx="960101" cy="960101"/>
            </a:xfrm>
            <a:prstGeom prst="ellipse">
              <a:avLst/>
            </a:prstGeom>
            <a:solidFill>
              <a:srgbClr val="FF5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金融投资</a:t>
              </a:r>
            </a:p>
          </p:txBody>
        </p:sp>
        <p:sp>
          <p:nvSpPr>
            <p:cNvPr id="23" name="椭圆 22"/>
            <p:cNvSpPr/>
            <p:nvPr/>
          </p:nvSpPr>
          <p:spPr bwMode="auto">
            <a:xfrm>
              <a:off x="7468297" y="3195089"/>
              <a:ext cx="1436304" cy="1436304"/>
            </a:xfrm>
            <a:prstGeom prst="ellipse">
              <a:avLst/>
            </a:prstGeom>
            <a:solidFill>
              <a:srgbClr val="C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sz="2400" b="1" dirty="0" smtClean="0">
                  <a:solidFill>
                    <a:schemeClr val="bg1"/>
                  </a:solidFill>
                  <a:latin typeface="微软雅黑" panose="020B0503020204020204" pitchFamily="34" charset="-122"/>
                  <a:ea typeface="微软雅黑" panose="020B0503020204020204" pitchFamily="34" charset="-122"/>
                </a:rPr>
                <a:t>国美</a:t>
              </a:r>
              <a:endParaRPr kumimoji="0" lang="zh-CN" altLang="en-US" sz="2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cxnSp>
          <p:nvCxnSpPr>
            <p:cNvPr id="24" name="直接连接符 23"/>
            <p:cNvCxnSpPr/>
            <p:nvPr/>
          </p:nvCxnSpPr>
          <p:spPr bwMode="auto">
            <a:xfrm>
              <a:off x="6962979" y="5219621"/>
              <a:ext cx="1860330" cy="186956"/>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flipV="1">
              <a:off x="8892962" y="4234011"/>
              <a:ext cx="997302" cy="1145629"/>
            </a:xfrm>
            <a:prstGeom prst="line">
              <a:avLst/>
            </a:prstGeom>
            <a:solidFill>
              <a:schemeClr val="accent1"/>
            </a:solidFill>
            <a:ln w="9525" cap="flat" cmpd="sng" algn="ctr">
              <a:solidFill>
                <a:srgbClr val="FF505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椭圆 25"/>
            <p:cNvSpPr/>
            <p:nvPr/>
          </p:nvSpPr>
          <p:spPr bwMode="auto">
            <a:xfrm>
              <a:off x="8330317" y="4867249"/>
              <a:ext cx="960101" cy="960101"/>
            </a:xfrm>
            <a:prstGeom prst="ellipse">
              <a:avLst/>
            </a:prstGeom>
            <a:solidFill>
              <a:srgbClr val="FF5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b="1" dirty="0">
                  <a:solidFill>
                    <a:schemeClr val="bg1"/>
                  </a:solidFill>
                  <a:latin typeface="微软雅黑" panose="020B0503020204020204" pitchFamily="34" charset="-122"/>
                  <a:ea typeface="微软雅黑" panose="020B0503020204020204" pitchFamily="34" charset="-122"/>
                </a:rPr>
                <a:t>线</a:t>
              </a:r>
              <a:r>
                <a:rPr lang="zh-CN" altLang="en-US" b="1" dirty="0" smtClean="0">
                  <a:solidFill>
                    <a:schemeClr val="bg1"/>
                  </a:solidFill>
                  <a:latin typeface="微软雅黑" panose="020B0503020204020204" pitchFamily="34" charset="-122"/>
                  <a:ea typeface="微软雅黑" panose="020B0503020204020204" pitchFamily="34" charset="-122"/>
                </a:rPr>
                <a:t>下零售</a:t>
              </a:r>
              <a:endPar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grpSp>
      <p:sp>
        <p:nvSpPr>
          <p:cNvPr id="27" name="右箭头 26"/>
          <p:cNvSpPr/>
          <p:nvPr/>
        </p:nvSpPr>
        <p:spPr bwMode="auto">
          <a:xfrm>
            <a:off x="5984673" y="3650669"/>
            <a:ext cx="2120162" cy="647635"/>
          </a:xfrm>
          <a:prstGeom prst="rightArrow">
            <a:avLst/>
          </a:prstGeom>
          <a:solidFill>
            <a:srgbClr val="C0000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矩形 31"/>
          <p:cNvSpPr/>
          <p:nvPr/>
        </p:nvSpPr>
        <p:spPr bwMode="auto">
          <a:xfrm>
            <a:off x="8598591" y="1512294"/>
            <a:ext cx="2064327" cy="668426"/>
          </a:xfrm>
          <a:prstGeom prst="rect">
            <a:avLst/>
          </a:prstGeom>
          <a:solidFill>
            <a:srgbClr val="FF505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sz="2000" b="1" dirty="0">
                <a:solidFill>
                  <a:schemeClr val="bg1"/>
                </a:solidFill>
                <a:latin typeface="微软雅黑" panose="020B0503020204020204" pitchFamily="34" charset="-122"/>
                <a:ea typeface="微软雅黑" panose="020B0503020204020204" pitchFamily="34" charset="-122"/>
              </a:rPr>
              <a:t>平台</a:t>
            </a:r>
            <a:endParaRPr kumimoji="0" lang="zh-CN" altLang="en-US"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7" name="矩形 36"/>
          <p:cNvSpPr/>
          <p:nvPr/>
        </p:nvSpPr>
        <p:spPr bwMode="auto">
          <a:xfrm>
            <a:off x="8620989" y="4580858"/>
            <a:ext cx="2064327" cy="668426"/>
          </a:xfrm>
          <a:prstGeom prst="rect">
            <a:avLst/>
          </a:prstGeom>
          <a:solidFill>
            <a:srgbClr val="FF505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sz="2000" b="1" dirty="0" smtClean="0">
                <a:solidFill>
                  <a:schemeClr val="bg1"/>
                </a:solidFill>
                <a:latin typeface="微软雅黑" panose="020B0503020204020204" pitchFamily="34" charset="-122"/>
                <a:ea typeface="微软雅黑" panose="020B0503020204020204" pitchFamily="34" charset="-122"/>
              </a:rPr>
              <a:t>资金</a:t>
            </a:r>
            <a:endParaRPr kumimoji="0" lang="zh-CN" altLang="en-US"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8" name="矩形 37"/>
          <p:cNvSpPr/>
          <p:nvPr/>
        </p:nvSpPr>
        <p:spPr bwMode="auto">
          <a:xfrm>
            <a:off x="8598589" y="3598319"/>
            <a:ext cx="2064327" cy="668426"/>
          </a:xfrm>
          <a:prstGeom prst="rect">
            <a:avLst/>
          </a:prstGeom>
          <a:solidFill>
            <a:srgbClr val="FF505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sz="2000" b="1" dirty="0" smtClean="0">
                <a:solidFill>
                  <a:schemeClr val="bg1"/>
                </a:solidFill>
                <a:latin typeface="微软雅黑" panose="020B0503020204020204" pitchFamily="34" charset="-122"/>
                <a:ea typeface="微软雅黑" panose="020B0503020204020204" pitchFamily="34" charset="-122"/>
              </a:rPr>
              <a:t>技术</a:t>
            </a:r>
            <a:endParaRPr kumimoji="0" lang="zh-CN" altLang="en-US"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9" name="矩形 38"/>
          <p:cNvSpPr/>
          <p:nvPr/>
        </p:nvSpPr>
        <p:spPr bwMode="auto">
          <a:xfrm>
            <a:off x="8620989" y="2539463"/>
            <a:ext cx="2064327" cy="668426"/>
          </a:xfrm>
          <a:prstGeom prst="rect">
            <a:avLst/>
          </a:prstGeom>
          <a:solidFill>
            <a:srgbClr val="FF505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sz="2000" b="1" dirty="0">
                <a:solidFill>
                  <a:schemeClr val="bg1"/>
                </a:solidFill>
                <a:latin typeface="微软雅黑" panose="020B0503020204020204" pitchFamily="34" charset="-122"/>
                <a:ea typeface="微软雅黑" panose="020B0503020204020204" pitchFamily="34" charset="-122"/>
              </a:rPr>
              <a:t>资源</a:t>
            </a:r>
            <a:endParaRPr kumimoji="0" lang="zh-CN" altLang="en-US"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40" name="矩形 39"/>
          <p:cNvSpPr/>
          <p:nvPr/>
        </p:nvSpPr>
        <p:spPr bwMode="auto">
          <a:xfrm>
            <a:off x="8598589" y="5639714"/>
            <a:ext cx="2064327" cy="668426"/>
          </a:xfrm>
          <a:prstGeom prst="rect">
            <a:avLst/>
          </a:prstGeom>
          <a:solidFill>
            <a:srgbClr val="FF505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en-US"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推广</a:t>
            </a:r>
          </a:p>
        </p:txBody>
      </p:sp>
      <p:sp>
        <p:nvSpPr>
          <p:cNvPr id="45" name="文本框 44"/>
          <p:cNvSpPr txBox="1"/>
          <p:nvPr/>
        </p:nvSpPr>
        <p:spPr>
          <a:xfrm>
            <a:off x="6439460" y="3283695"/>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提供支持</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6287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国美提供关键支持，促进智能电器发展</a:t>
            </a:r>
          </a:p>
        </p:txBody>
      </p:sp>
      <p:sp>
        <p:nvSpPr>
          <p:cNvPr id="3" name="矩形 2"/>
          <p:cNvSpPr/>
          <p:nvPr/>
        </p:nvSpPr>
        <p:spPr>
          <a:xfrm>
            <a:off x="5471850" y="2745801"/>
            <a:ext cx="6096000" cy="2169825"/>
          </a:xfrm>
          <a:prstGeom prst="rect">
            <a:avLst/>
          </a:prstGeom>
        </p:spPr>
        <p:txBody>
          <a:bodyPr>
            <a:spAutoFit/>
          </a:bodyPr>
          <a:lstStyle/>
          <a:p>
            <a:pPr>
              <a:lnSpc>
                <a:spcPct val="150000"/>
              </a:lnSpc>
            </a:pPr>
            <a:r>
              <a:rPr lang="zh-CN" altLang="en-US" dirty="0">
                <a:latin typeface="微软雅黑" panose="020B0503020204020204" pitchFamily="34" charset="-122"/>
                <a:ea typeface="微软雅黑" panose="020B0503020204020204" pitchFamily="34" charset="-122"/>
              </a:rPr>
              <a:t>在大赛期间，联合设计大师，和创客开发者共同攻克产品开发过程中的难题，实现优秀产品方案从</a:t>
            </a:r>
            <a:r>
              <a:rPr lang="zh-CN" altLang="en-US" dirty="0">
                <a:solidFill>
                  <a:srgbClr val="C00000"/>
                </a:solidFill>
                <a:latin typeface="微软雅黑" panose="020B0503020204020204" pitchFamily="34" charset="-122"/>
                <a:ea typeface="微软雅黑" panose="020B0503020204020204" pitchFamily="34" charset="-122"/>
              </a:rPr>
              <a:t>甄选、孵化到市场化</a:t>
            </a:r>
            <a:r>
              <a:rPr lang="zh-CN" altLang="en-US" dirty="0">
                <a:latin typeface="微软雅黑" panose="020B0503020204020204" pitchFamily="34" charset="-122"/>
                <a:ea typeface="微软雅黑" panose="020B0503020204020204" pitchFamily="34" charset="-122"/>
              </a:rPr>
              <a:t>的一系列解决方案</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为“创客”们提供创意展示、开放交流、项目孵化、经费支持等</a:t>
            </a:r>
            <a:r>
              <a:rPr lang="zh-CN" altLang="en-US" dirty="0" smtClean="0">
                <a:latin typeface="微软雅黑" panose="020B0503020204020204" pitchFamily="34" charset="-122"/>
                <a:ea typeface="微软雅黑" panose="020B0503020204020204" pitchFamily="34" charset="-122"/>
              </a:rPr>
              <a:t>服务，作为创客实现梦想的助推器。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904415" y="2182964"/>
            <a:ext cx="4005210" cy="2880000"/>
          </a:xfrm>
          <a:prstGeom prst="rect">
            <a:avLst/>
          </a:prstGeom>
        </p:spPr>
      </p:pic>
    </p:spTree>
    <p:extLst>
      <p:ext uri="{BB962C8B-B14F-4D97-AF65-F5344CB8AC3E}">
        <p14:creationId xmlns:p14="http://schemas.microsoft.com/office/powerpoint/2010/main" val="2007783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政、产、学、媒齐聚发声</a:t>
            </a:r>
          </a:p>
        </p:txBody>
      </p:sp>
      <p:sp>
        <p:nvSpPr>
          <p:cNvPr id="4" name="矩形 3"/>
          <p:cNvSpPr/>
          <p:nvPr/>
        </p:nvSpPr>
        <p:spPr bwMode="auto">
          <a:xfrm>
            <a:off x="627323" y="1849583"/>
            <a:ext cx="2171295" cy="3089564"/>
          </a:xfrm>
          <a:prstGeom prst="rect">
            <a:avLst/>
          </a:prstGeom>
          <a:solidFill>
            <a:schemeClr val="bg1"/>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lnSpc>
                <a:spcPct val="150000"/>
              </a:lnSpc>
            </a:pPr>
            <a:r>
              <a:rPr lang="zh-CN" altLang="zh-CN" sz="1400" dirty="0">
                <a:solidFill>
                  <a:srgbClr val="C00000"/>
                </a:solidFill>
                <a:latin typeface="微软雅黑" panose="020B0503020204020204" pitchFamily="34" charset="-122"/>
                <a:ea typeface="微软雅黑" panose="020B0503020204020204" pitchFamily="34" charset="-122"/>
              </a:rPr>
              <a:t>朝阳</a:t>
            </a:r>
            <a:r>
              <a:rPr lang="zh-CN" altLang="zh-CN" sz="1400" dirty="0" smtClean="0">
                <a:solidFill>
                  <a:srgbClr val="C00000"/>
                </a:solidFill>
                <a:latin typeface="微软雅黑" panose="020B0503020204020204" pitchFamily="34" charset="-122"/>
                <a:ea typeface="微软雅黑" panose="020B0503020204020204" pitchFamily="34" charset="-122"/>
              </a:rPr>
              <a:t>区</a:t>
            </a:r>
            <a:r>
              <a:rPr lang="en-US" altLang="zh-CN" sz="1400" dirty="0" smtClean="0">
                <a:solidFill>
                  <a:srgbClr val="C00000"/>
                </a:solidFill>
                <a:latin typeface="微软雅黑" panose="020B0503020204020204" pitchFamily="34" charset="-122"/>
                <a:ea typeface="微软雅黑" panose="020B0503020204020204" pitchFamily="34" charset="-122"/>
              </a:rPr>
              <a:t>CBD</a:t>
            </a: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国家新闻出版广电总局</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a:solidFill>
                  <a:srgbClr val="C00000"/>
                </a:solidFill>
                <a:latin typeface="微软雅黑" panose="020B0503020204020204" pitchFamily="34" charset="-122"/>
                <a:ea typeface="微软雅黑" panose="020B0503020204020204" pitchFamily="34" charset="-122"/>
              </a:rPr>
              <a:t>工信部</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zh-CN" sz="1400" dirty="0">
                <a:solidFill>
                  <a:srgbClr val="C00000"/>
                </a:solidFill>
                <a:latin typeface="微软雅黑" panose="020B0503020204020204" pitchFamily="34" charset="-122"/>
                <a:ea typeface="微软雅黑" panose="020B0503020204020204" pitchFamily="34" charset="-122"/>
              </a:rPr>
              <a:t>中国互联网</a:t>
            </a:r>
            <a:r>
              <a:rPr lang="zh-CN" altLang="zh-CN" sz="1400" dirty="0" smtClean="0">
                <a:solidFill>
                  <a:srgbClr val="C00000"/>
                </a:solidFill>
                <a:latin typeface="微软雅黑" panose="020B0503020204020204" pitchFamily="34" charset="-122"/>
                <a:ea typeface="微软雅黑" panose="020B0503020204020204" pitchFamily="34" charset="-122"/>
              </a:rPr>
              <a:t>协会</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zh-CN" sz="1400" dirty="0">
                <a:solidFill>
                  <a:srgbClr val="C00000"/>
                </a:solidFill>
                <a:latin typeface="微软雅黑" panose="020B0503020204020204" pitchFamily="34" charset="-122"/>
                <a:ea typeface="微软雅黑" panose="020B0503020204020204" pitchFamily="34" charset="-122"/>
              </a:rPr>
              <a:t>国家广告研究院</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zh-CN" sz="1400" dirty="0">
                <a:solidFill>
                  <a:srgbClr val="C00000"/>
                </a:solidFill>
                <a:latin typeface="微软雅黑" panose="020B0503020204020204" pitchFamily="34" charset="-122"/>
                <a:ea typeface="微软雅黑" panose="020B0503020204020204" pitchFamily="34" charset="-122"/>
              </a:rPr>
              <a:t>中国文化产业协会</a:t>
            </a:r>
            <a:endParaRPr lang="zh-CN" altLang="en-US" sz="1400" dirty="0">
              <a:solidFill>
                <a:srgbClr val="C00000"/>
              </a:solidFill>
              <a:latin typeface="微软雅黑" panose="020B0503020204020204" pitchFamily="34" charset="-122"/>
              <a:ea typeface="微软雅黑" panose="020B0503020204020204" pitchFamily="34" charset="-122"/>
            </a:endParaRPr>
          </a:p>
          <a:p>
            <a:pPr algn="ctr">
              <a:lnSpc>
                <a:spcPct val="150000"/>
              </a:lnSpc>
            </a:pPr>
            <a:endParaRPr lang="en-US" altLang="zh-CN" sz="1400" dirty="0">
              <a:solidFill>
                <a:srgbClr val="C00000"/>
              </a:solidFill>
              <a:latin typeface="微软雅黑" panose="020B0503020204020204" pitchFamily="34" charset="-122"/>
              <a:ea typeface="微软雅黑" panose="020B0503020204020204" pitchFamily="34" charset="-122"/>
            </a:endParaRPr>
          </a:p>
          <a:p>
            <a:pPr algn="ctr">
              <a:lnSpc>
                <a:spcPct val="150000"/>
              </a:lnSpc>
            </a:pPr>
            <a:endParaRPr lang="en-US" altLang="zh-CN" sz="1400" dirty="0" smtClean="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806869" y="1143000"/>
            <a:ext cx="1812202" cy="581891"/>
          </a:xfrm>
          <a:prstGeom prst="rect">
            <a:avLst/>
          </a:prstGeom>
          <a:solidFill>
            <a:srgbClr val="C0000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政府</a:t>
            </a:r>
          </a:p>
        </p:txBody>
      </p:sp>
      <p:sp>
        <p:nvSpPr>
          <p:cNvPr id="10" name="矩形 9"/>
          <p:cNvSpPr/>
          <p:nvPr/>
        </p:nvSpPr>
        <p:spPr bwMode="auto">
          <a:xfrm>
            <a:off x="3444789" y="1849583"/>
            <a:ext cx="2327563" cy="3089564"/>
          </a:xfrm>
          <a:prstGeom prst="rect">
            <a:avLst/>
          </a:prstGeom>
          <a:solidFill>
            <a:schemeClr val="bg1"/>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国美</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zh-CN" sz="1400" dirty="0">
                <a:solidFill>
                  <a:srgbClr val="C00000"/>
                </a:solidFill>
                <a:latin typeface="微软雅黑" panose="020B0503020204020204" pitchFamily="34" charset="-122"/>
                <a:ea typeface="微软雅黑" panose="020B0503020204020204" pitchFamily="34" charset="-122"/>
              </a:rPr>
              <a:t>东道设计公司</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zh-CN" sz="1400" dirty="0">
                <a:solidFill>
                  <a:srgbClr val="C00000"/>
                </a:solidFill>
                <a:latin typeface="微软雅黑" panose="020B0503020204020204" pitchFamily="34" charset="-122"/>
                <a:ea typeface="微软雅黑" panose="020B0503020204020204" pitchFamily="34" charset="-122"/>
              </a:rPr>
              <a:t>美德创新北京科技有限公司</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zh-CN" sz="1400" dirty="0">
                <a:solidFill>
                  <a:srgbClr val="C00000"/>
                </a:solidFill>
                <a:latin typeface="微软雅黑" panose="020B0503020204020204" pitchFamily="34" charset="-122"/>
                <a:ea typeface="微软雅黑" panose="020B0503020204020204" pitchFamily="34" charset="-122"/>
              </a:rPr>
              <a:t>北京乐搏世纪股权投资</a:t>
            </a:r>
            <a:r>
              <a:rPr lang="zh-CN" altLang="zh-CN" sz="1400" dirty="0" smtClean="0">
                <a:solidFill>
                  <a:srgbClr val="C00000"/>
                </a:solidFill>
                <a:latin typeface="微软雅黑" panose="020B0503020204020204" pitchFamily="34" charset="-122"/>
                <a:ea typeface="微软雅黑" panose="020B0503020204020204" pitchFamily="34" charset="-122"/>
              </a:rPr>
              <a:t>中心</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庆科</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a:solidFill>
                  <a:srgbClr val="C00000"/>
                </a:solidFill>
                <a:latin typeface="微软雅黑" panose="020B0503020204020204" pitchFamily="34" charset="-122"/>
                <a:ea typeface="微软雅黑" panose="020B0503020204020204" pitchFamily="34" charset="-122"/>
              </a:rPr>
              <a:t>智城云</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海尔</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格力</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a:solidFill>
                  <a:srgbClr val="C00000"/>
                </a:solidFill>
                <a:latin typeface="微软雅黑" panose="020B0503020204020204" pitchFamily="34" charset="-122"/>
                <a:ea typeface="微软雅黑" panose="020B0503020204020204" pitchFamily="34" charset="-122"/>
              </a:rPr>
              <a:t>三星</a:t>
            </a:r>
          </a:p>
        </p:txBody>
      </p:sp>
      <p:sp>
        <p:nvSpPr>
          <p:cNvPr id="11" name="矩形 10"/>
          <p:cNvSpPr/>
          <p:nvPr/>
        </p:nvSpPr>
        <p:spPr bwMode="auto">
          <a:xfrm>
            <a:off x="3702469" y="1143000"/>
            <a:ext cx="1812202" cy="581891"/>
          </a:xfrm>
          <a:prstGeom prst="rect">
            <a:avLst/>
          </a:prstGeom>
          <a:solidFill>
            <a:srgbClr val="C0000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产业界</a:t>
            </a:r>
          </a:p>
        </p:txBody>
      </p:sp>
      <p:sp>
        <p:nvSpPr>
          <p:cNvPr id="12" name="矩形 11"/>
          <p:cNvSpPr/>
          <p:nvPr/>
        </p:nvSpPr>
        <p:spPr bwMode="auto">
          <a:xfrm>
            <a:off x="6418523" y="1849583"/>
            <a:ext cx="2171295" cy="3089564"/>
          </a:xfrm>
          <a:prstGeom prst="rect">
            <a:avLst/>
          </a:prstGeom>
          <a:solidFill>
            <a:schemeClr val="bg1"/>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中国科学院</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清华大学、北京大学、上海交大、同济大学、中国传媒大学等全国高校</a:t>
            </a:r>
            <a:endParaRPr lang="en-US" altLang="zh-CN" sz="1400" dirty="0" smtClean="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6598069" y="1143000"/>
            <a:ext cx="1812202" cy="581891"/>
          </a:xfrm>
          <a:prstGeom prst="rect">
            <a:avLst/>
          </a:prstGeom>
          <a:solidFill>
            <a:srgbClr val="C0000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dirty="0">
                <a:solidFill>
                  <a:schemeClr val="bg1"/>
                </a:solidFill>
                <a:latin typeface="微软雅黑" panose="020B0503020204020204" pitchFamily="34" charset="-122"/>
                <a:ea typeface="微软雅黑" panose="020B0503020204020204" pitchFamily="34" charset="-122"/>
              </a:rPr>
              <a:t>学界</a:t>
            </a:r>
            <a:endPar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14" name="矩形 13"/>
          <p:cNvSpPr/>
          <p:nvPr/>
        </p:nvSpPr>
        <p:spPr bwMode="auto">
          <a:xfrm>
            <a:off x="9354561" y="1849583"/>
            <a:ext cx="2171295" cy="3089564"/>
          </a:xfrm>
          <a:prstGeom prst="rect">
            <a:avLst/>
          </a:prstGeom>
          <a:solidFill>
            <a:schemeClr val="bg1"/>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lnSpc>
                <a:spcPct val="150000"/>
              </a:lnSpc>
            </a:pPr>
            <a:r>
              <a:rPr lang="zh-CN" altLang="zh-CN" sz="1400" dirty="0" smtClean="0">
                <a:solidFill>
                  <a:srgbClr val="C00000"/>
                </a:solidFill>
                <a:latin typeface="微软雅黑" panose="020B0503020204020204" pitchFamily="34" charset="-122"/>
                <a:ea typeface="微软雅黑" panose="020B0503020204020204" pitchFamily="34" charset="-122"/>
              </a:rPr>
              <a:t>中央电视台</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中央人民广播电台</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人民日报</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人民网</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a:solidFill>
                  <a:srgbClr val="C00000"/>
                </a:solidFill>
                <a:latin typeface="微软雅黑" panose="020B0503020204020204" pitchFamily="34" charset="-122"/>
                <a:ea typeface="微软雅黑" panose="020B0503020204020204" pitchFamily="34" charset="-122"/>
              </a:rPr>
              <a:t>新华</a:t>
            </a:r>
            <a:r>
              <a:rPr lang="zh-CN" altLang="en-US" sz="1400" dirty="0" smtClean="0">
                <a:solidFill>
                  <a:srgbClr val="C00000"/>
                </a:solidFill>
                <a:latin typeface="微软雅黑" panose="020B0503020204020204" pitchFamily="34" charset="-122"/>
                <a:ea typeface="微软雅黑" panose="020B0503020204020204" pitchFamily="34" charset="-122"/>
              </a:rPr>
              <a:t>网</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凤凰网</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中国企业家</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财经</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zh-CN" sz="1400" dirty="0">
                <a:solidFill>
                  <a:srgbClr val="C00000"/>
                </a:solidFill>
                <a:latin typeface="微软雅黑" panose="020B0503020204020204" pitchFamily="34" charset="-122"/>
                <a:ea typeface="微软雅黑" panose="020B0503020204020204" pitchFamily="34" charset="-122"/>
              </a:rPr>
              <a:t>第一财经</a:t>
            </a:r>
            <a:r>
              <a:rPr lang="zh-CN" altLang="zh-CN" sz="1400" dirty="0" smtClean="0">
                <a:solidFill>
                  <a:srgbClr val="C00000"/>
                </a:solidFill>
                <a:latin typeface="微软雅黑" panose="020B0503020204020204" pitchFamily="34" charset="-122"/>
                <a:ea typeface="微软雅黑" panose="020B0503020204020204" pitchFamily="34" charset="-122"/>
              </a:rPr>
              <a:t>日报</a:t>
            </a:r>
            <a:r>
              <a:rPr lang="en-US" altLang="zh-CN" sz="1400" dirty="0" smtClean="0">
                <a:solidFill>
                  <a:srgbClr val="C00000"/>
                </a:solidFill>
                <a:latin typeface="微软雅黑" panose="020B0503020204020204" pitchFamily="34" charset="-122"/>
                <a:ea typeface="微软雅黑" panose="020B0503020204020204" pitchFamily="34" charset="-122"/>
              </a:rPr>
              <a:t>……</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9534107" y="1143000"/>
            <a:ext cx="1812202" cy="581891"/>
          </a:xfrm>
          <a:prstGeom prst="rect">
            <a:avLst/>
          </a:prstGeom>
          <a:solidFill>
            <a:srgbClr val="C0000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dirty="0">
                <a:solidFill>
                  <a:schemeClr val="bg1"/>
                </a:solidFill>
                <a:latin typeface="微软雅黑" panose="020B0503020204020204" pitchFamily="34" charset="-122"/>
                <a:ea typeface="微软雅黑" panose="020B0503020204020204" pitchFamily="34" charset="-122"/>
              </a:rPr>
              <a:t>媒体</a:t>
            </a:r>
            <a:endPar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654469" y="5063839"/>
            <a:ext cx="10691840" cy="1338828"/>
          </a:xfrm>
          <a:prstGeom prst="rect">
            <a:avLst/>
          </a:prstGeom>
        </p:spPr>
        <p:txBody>
          <a:bodyPr wrap="square">
            <a:spAutoFit/>
          </a:bodyPr>
          <a:lstStyle/>
          <a:p>
            <a:pPr indent="457200">
              <a:lnSpc>
                <a:spcPct val="150000"/>
              </a:lnSpc>
            </a:pPr>
            <a:r>
              <a:rPr lang="zh-CN" altLang="en-US" dirty="0" smtClean="0">
                <a:latin typeface="微软雅黑" panose="020B0503020204020204" pitchFamily="34" charset="-122"/>
                <a:ea typeface="微软雅黑" panose="020B0503020204020204" pitchFamily="34" charset="-122"/>
              </a:rPr>
              <a:t>此次活动启动仪式将</a:t>
            </a:r>
            <a:r>
              <a:rPr lang="zh-CN" altLang="zh-CN" dirty="0" smtClean="0">
                <a:latin typeface="微软雅黑" panose="020B0503020204020204" pitchFamily="34" charset="-122"/>
                <a:ea typeface="微软雅黑" panose="020B0503020204020204" pitchFamily="34" charset="-122"/>
              </a:rPr>
              <a:t>重点邀请</a:t>
            </a:r>
            <a:r>
              <a:rPr lang="zh-CN" altLang="en-US" dirty="0" smtClean="0">
                <a:latin typeface="微软雅黑" panose="020B0503020204020204" pitchFamily="34" charset="-122"/>
                <a:ea typeface="微软雅黑" panose="020B0503020204020204" pitchFamily="34" charset="-122"/>
              </a:rPr>
              <a:t>行业管理部门领导，产业界领头人、</a:t>
            </a:r>
            <a:r>
              <a:rPr lang="zh-CN" altLang="zh-CN" dirty="0" smtClean="0">
                <a:latin typeface="微软雅黑" panose="020B0503020204020204" pitchFamily="34" charset="-122"/>
                <a:ea typeface="微软雅黑" panose="020B0503020204020204" pitchFamily="34" charset="-122"/>
              </a:rPr>
              <a:t>知名</a:t>
            </a:r>
            <a:r>
              <a:rPr lang="zh-CN" altLang="zh-CN" dirty="0">
                <a:latin typeface="微软雅黑" panose="020B0503020204020204" pitchFamily="34" charset="-122"/>
                <a:ea typeface="微软雅黑" panose="020B0503020204020204" pitchFamily="34" charset="-122"/>
              </a:rPr>
              <a:t>家电制造</a:t>
            </a:r>
            <a:r>
              <a:rPr lang="zh-CN" altLang="zh-CN" dirty="0" smtClean="0">
                <a:latin typeface="微软雅黑" panose="020B0503020204020204" pitchFamily="34" charset="-122"/>
                <a:ea typeface="微软雅黑" panose="020B0503020204020204" pitchFamily="34" charset="-122"/>
              </a:rPr>
              <a:t>企业</a:t>
            </a:r>
            <a:r>
              <a:rPr lang="zh-CN" altLang="en-US" dirty="0" smtClean="0">
                <a:latin typeface="微软雅黑" panose="020B0503020204020204" pitchFamily="34" charset="-122"/>
                <a:ea typeface="微软雅黑" panose="020B0503020204020204" pitchFamily="34" charset="-122"/>
              </a:rPr>
              <a:t>代表</a:t>
            </a:r>
            <a:r>
              <a:rPr lang="zh-CN"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知名</a:t>
            </a:r>
            <a:r>
              <a:rPr lang="zh-CN" altLang="zh-CN" dirty="0" smtClean="0">
                <a:latin typeface="微软雅黑" panose="020B0503020204020204" pitchFamily="34" charset="-122"/>
                <a:ea typeface="微软雅黑" panose="020B0503020204020204" pitchFamily="34" charset="-122"/>
              </a:rPr>
              <a:t>专家</a:t>
            </a:r>
            <a:r>
              <a:rPr lang="zh-CN" altLang="zh-CN" dirty="0">
                <a:latin typeface="微软雅黑" panose="020B0503020204020204" pitchFamily="34" charset="-122"/>
                <a:ea typeface="微软雅黑" panose="020B0503020204020204" pitchFamily="34" charset="-122"/>
              </a:rPr>
              <a:t>学者、创</a:t>
            </a:r>
            <a:r>
              <a:rPr lang="zh-CN" altLang="zh-CN" dirty="0" smtClean="0">
                <a:latin typeface="微软雅黑" panose="020B0503020204020204" pitchFamily="34" charset="-122"/>
                <a:ea typeface="微软雅黑" panose="020B0503020204020204" pitchFamily="34" charset="-122"/>
              </a:rPr>
              <a:t>客</a:t>
            </a:r>
            <a:r>
              <a:rPr lang="zh-CN" altLang="en-US" dirty="0" smtClean="0">
                <a:latin typeface="微软雅黑" panose="020B0503020204020204" pitchFamily="34" charset="-122"/>
                <a:ea typeface="微软雅黑" panose="020B0503020204020204" pitchFamily="34" charset="-122"/>
              </a:rPr>
              <a:t>代表等</a:t>
            </a:r>
            <a:r>
              <a:rPr lang="zh-CN" altLang="zh-CN" dirty="0" smtClean="0">
                <a:latin typeface="微软雅黑" panose="020B0503020204020204" pitchFamily="34" charset="-122"/>
                <a:ea typeface="微软雅黑" panose="020B0503020204020204" pitchFamily="34" charset="-122"/>
              </a:rPr>
              <a:t>作为</a:t>
            </a:r>
            <a:r>
              <a:rPr lang="zh-CN" altLang="zh-CN" dirty="0">
                <a:latin typeface="微软雅黑" panose="020B0503020204020204" pitchFamily="34" charset="-122"/>
                <a:ea typeface="微软雅黑" panose="020B0503020204020204" pitchFamily="34" charset="-122"/>
              </a:rPr>
              <a:t>参会</a:t>
            </a:r>
            <a:r>
              <a:rPr lang="zh-CN" altLang="zh-CN" dirty="0" smtClean="0">
                <a:latin typeface="微软雅黑" panose="020B0503020204020204" pitchFamily="34" charset="-122"/>
                <a:ea typeface="微软雅黑" panose="020B0503020204020204" pitchFamily="34" charset="-122"/>
              </a:rPr>
              <a:t>嘉宾</a:t>
            </a:r>
            <a:r>
              <a:rPr lang="zh-CN" altLang="en-US" dirty="0" smtClean="0">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以</a:t>
            </a:r>
            <a:r>
              <a:rPr lang="zh-CN" altLang="zh-CN" dirty="0">
                <a:latin typeface="微软雅黑" panose="020B0503020204020204" pitchFamily="34" charset="-122"/>
                <a:ea typeface="微软雅黑" panose="020B0503020204020204" pitchFamily="34" charset="-122"/>
              </a:rPr>
              <a:t>高规格人员出席，力争</a:t>
            </a:r>
            <a:r>
              <a:rPr lang="zh-CN" altLang="zh-CN" dirty="0" smtClean="0">
                <a:latin typeface="微软雅黑" panose="020B0503020204020204" pitchFamily="34" charset="-122"/>
                <a:ea typeface="微软雅黑" panose="020B0503020204020204" pitchFamily="34" charset="-122"/>
              </a:rPr>
              <a:t>体现</a:t>
            </a:r>
            <a:r>
              <a:rPr lang="zh-CN" altLang="en-US" dirty="0">
                <a:latin typeface="微软雅黑" panose="020B0503020204020204" pitchFamily="34" charset="-122"/>
                <a:ea typeface="微软雅黑" panose="020B0503020204020204" pitchFamily="34" charset="-122"/>
              </a:rPr>
              <a:t>中国</a:t>
            </a:r>
            <a:r>
              <a:rPr lang="zh-CN" altLang="zh-CN" dirty="0" smtClean="0">
                <a:latin typeface="微软雅黑" panose="020B0503020204020204" pitchFamily="34" charset="-122"/>
                <a:ea typeface="微软雅黑" panose="020B0503020204020204" pitchFamily="34" charset="-122"/>
              </a:rPr>
              <a:t>智能</a:t>
            </a:r>
            <a:r>
              <a:rPr lang="zh-CN" altLang="zh-CN" dirty="0">
                <a:latin typeface="微软雅黑" panose="020B0503020204020204" pitchFamily="34" charset="-122"/>
                <a:ea typeface="微软雅黑" panose="020B0503020204020204" pitchFamily="34" charset="-122"/>
              </a:rPr>
              <a:t>家居领域最高水平，展现中国对互联网时代中国电器行业及其问题的深入思考与积极行动。</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0692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政、产、学</a:t>
            </a:r>
            <a:r>
              <a:rPr lang="zh-CN" altLang="en-US" dirty="0" smtClean="0"/>
              <a:t>、研、媒</a:t>
            </a:r>
            <a:r>
              <a:rPr lang="zh-CN" altLang="en-US" dirty="0"/>
              <a:t>齐聚发声</a:t>
            </a:r>
          </a:p>
        </p:txBody>
      </p:sp>
      <p:sp>
        <p:nvSpPr>
          <p:cNvPr id="5" name="矩形 4"/>
          <p:cNvSpPr/>
          <p:nvPr/>
        </p:nvSpPr>
        <p:spPr>
          <a:xfrm>
            <a:off x="566022" y="1775215"/>
            <a:ext cx="11001828" cy="4401205"/>
          </a:xfrm>
          <a:prstGeom prst="rect">
            <a:avLst/>
          </a:prstGeom>
        </p:spPr>
        <p:txBody>
          <a:bodyPr wrap="square">
            <a:spAutoFit/>
          </a:bodyPr>
          <a:lstStyle/>
          <a:p>
            <a:pPr indent="304800" algn="just">
              <a:lnSpc>
                <a:spcPct val="200000"/>
              </a:lnSpc>
              <a:spcAft>
                <a:spcPts val="0"/>
              </a:spcAft>
            </a:pPr>
            <a:r>
              <a:rPr lang="en-US" altLang="zh-CN" sz="2000"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拟</a:t>
            </a:r>
            <a:r>
              <a:rPr lang="zh-CN"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邀请的</a:t>
            </a:r>
            <a:r>
              <a:rPr lang="zh-CN" altLang="zh-CN" sz="20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政府领导</a:t>
            </a:r>
            <a:r>
              <a:rPr lang="zh-CN" altLang="zh-CN" sz="2000"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包括</a:t>
            </a:r>
            <a:r>
              <a:rPr lang="zh-CN" altLang="en-US" sz="2000"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工信部领导（待定）、新闻出版</a:t>
            </a:r>
            <a:r>
              <a:rPr lang="zh-CN" altLang="zh-CN" sz="2000"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广</a:t>
            </a:r>
            <a:r>
              <a:rPr lang="zh-CN"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电总局科技司司长王效杰、</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朝阳区</a:t>
            </a:r>
            <a:r>
              <a:rPr lang="zh-CN" altLang="en-US"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领导（待定）</a:t>
            </a:r>
            <a:r>
              <a:rPr lang="zh-CN" altLang="zh-CN" sz="2000"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中国</a:t>
            </a:r>
            <a:r>
              <a:rPr lang="zh-CN" altLang="zh-CN"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文化产业协会副秘书长陈建克、中国互联网协会领导等；</a:t>
            </a:r>
            <a:r>
              <a:rPr lang="zh-CN" altLang="zh-CN"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产业界嘉</a:t>
            </a:r>
            <a:r>
              <a:rPr lang="zh-CN" altLang="zh-CN"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宾包括国美控股</a:t>
            </a:r>
            <a:r>
              <a:rPr lang="en-US" altLang="zh-CN"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CEO</a:t>
            </a:r>
            <a:r>
              <a:rPr lang="zh-CN" altLang="zh-CN"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杜鹃、国美电器高级副总裁李俊涛、东道设计公司董事长解建军、北京乐搏世纪股权投资中心杨</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宁</a:t>
            </a:r>
            <a:r>
              <a:rPr lang="zh-CN" altLang="en-US"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美德</a:t>
            </a:r>
            <a:r>
              <a:rPr lang="zh-CN" altLang="zh-CN"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创新北京科技有限公司王砚</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昭</a:t>
            </a:r>
            <a:r>
              <a:rPr lang="zh-CN" altLang="en-US"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以及</a:t>
            </a:r>
            <a:r>
              <a:rPr lang="zh-CN" altLang="zh-CN"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庆科、智城云、海尔</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格力、</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三星等</a:t>
            </a:r>
            <a:r>
              <a:rPr lang="zh-CN" altLang="en-US"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智能</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电器</a:t>
            </a:r>
            <a:r>
              <a:rPr lang="zh-CN" altLang="en-US"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代表</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厂商</a:t>
            </a:r>
            <a:r>
              <a:rPr lang="zh-CN" altLang="zh-CN"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000" b="1"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学界嘉宾</a:t>
            </a:r>
            <a:r>
              <a:rPr lang="zh-CN" altLang="zh-CN" sz="2000" kern="0"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包括中科院</a:t>
            </a:r>
            <a:r>
              <a:rPr lang="zh-CN" altLang="zh-CN"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kern="0"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清华大学、中国传媒大学等研究机构领导代表</a:t>
            </a:r>
            <a:r>
              <a:rPr lang="zh-CN" altLang="zh-CN" sz="2000"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媒体邀请</a:t>
            </a:r>
            <a:r>
              <a:rPr lang="zh-CN"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包括第一财经、界面、中国企业家、中国经济时报、</a:t>
            </a:r>
            <a:r>
              <a:rPr lang="en-US"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世纪经济报道、经济观察报、中央电视台、北京电视台、北京人民广播电台、中国日报、人民日报等。</a:t>
            </a:r>
            <a:endParaRPr lang="zh-CN" altLang="zh-CN" sz="16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10985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组织机构</a:t>
            </a:r>
            <a:endParaRPr lang="zh-CN" altLang="en-US" dirty="0"/>
          </a:p>
        </p:txBody>
      </p:sp>
      <p:sp>
        <p:nvSpPr>
          <p:cNvPr id="3" name="矩形 2"/>
          <p:cNvSpPr/>
          <p:nvPr/>
        </p:nvSpPr>
        <p:spPr>
          <a:xfrm>
            <a:off x="627322" y="2156269"/>
            <a:ext cx="10940527" cy="3347070"/>
          </a:xfrm>
          <a:prstGeom prst="rect">
            <a:avLst/>
          </a:prstGeom>
        </p:spPr>
        <p:txBody>
          <a:bodyPr wrap="square">
            <a:spAutoFit/>
          </a:bodyPr>
          <a:lstStyle/>
          <a:p>
            <a:pPr>
              <a:lnSpc>
                <a:spcPct val="150000"/>
              </a:lnSpc>
              <a:spcAft>
                <a:spcPts val="0"/>
              </a:spcAft>
            </a:pPr>
            <a:r>
              <a:rPr lang="zh-CN" altLang="en-US" sz="2400" b="1" dirty="0"/>
              <a:t>指导单位：</a:t>
            </a:r>
            <a:r>
              <a:rPr lang="zh-CN" altLang="en-US" sz="2400" dirty="0"/>
              <a:t>北京商务中心区投资管理有限公司、中国科学院、中国互联网协会、中国教育电视台高校创意总部、教育部全国大学生创业教育实习基地</a:t>
            </a:r>
            <a:r>
              <a:rPr lang="zh-CN" altLang="en-US" sz="2400" dirty="0"/>
              <a:t/>
            </a:r>
            <a:br>
              <a:rPr lang="zh-CN" altLang="en-US" sz="2400" dirty="0"/>
            </a:br>
            <a:r>
              <a:rPr lang="zh-CN" altLang="en-US" sz="2400" b="1" dirty="0"/>
              <a:t>主办单位：</a:t>
            </a:r>
            <a:r>
              <a:rPr lang="zh-CN" altLang="en-US" sz="2400" dirty="0"/>
              <a:t>国美控股集团</a:t>
            </a:r>
            <a:r>
              <a:rPr lang="zh-CN" altLang="en-US" sz="2400" dirty="0"/>
              <a:t/>
            </a:r>
            <a:br>
              <a:rPr lang="zh-CN" altLang="en-US" sz="2400" dirty="0"/>
            </a:br>
            <a:r>
              <a:rPr lang="zh-CN" altLang="en-US" sz="2400" b="1" dirty="0"/>
              <a:t>承办单位：</a:t>
            </a:r>
            <a:r>
              <a:rPr lang="zh-CN" altLang="en-US" sz="2400" dirty="0"/>
              <a:t>北京芸知众文化传媒有限公司</a:t>
            </a:r>
            <a:r>
              <a:rPr lang="zh-CN" altLang="en-US" sz="2400" dirty="0"/>
              <a:t/>
            </a:r>
            <a:br>
              <a:rPr lang="zh-CN" altLang="en-US" sz="2400" dirty="0"/>
            </a:br>
            <a:r>
              <a:rPr lang="zh-CN" altLang="en-US" sz="2400" b="1" dirty="0"/>
              <a:t>协办单位：</a:t>
            </a:r>
            <a:r>
              <a:rPr lang="zh-CN" altLang="en-US" sz="2400" dirty="0"/>
              <a:t>东道设计、乐搏资本、海尔集团、三星集团、上海庆科信息技术有限公司、中科智城电子科技股份有限公司、北京坤昊德广告有限公司</a:t>
            </a:r>
            <a:endParaRPr lang="zh-CN" altLang="zh-CN" sz="24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7889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国美杯</a:t>
            </a:r>
            <a:r>
              <a:rPr lang="en-US" altLang="zh-CN" dirty="0" smtClean="0"/>
              <a:t>·</a:t>
            </a:r>
            <a:r>
              <a:rPr lang="zh-CN" altLang="en-US" dirty="0" smtClean="0"/>
              <a:t>智能生活全球设计大赛内容</a:t>
            </a:r>
            <a:endParaRPr lang="zh-CN" altLang="en-US" dirty="0"/>
          </a:p>
        </p:txBody>
      </p:sp>
      <p:sp>
        <p:nvSpPr>
          <p:cNvPr id="3" name="矩形 2"/>
          <p:cNvSpPr/>
          <p:nvPr/>
        </p:nvSpPr>
        <p:spPr>
          <a:xfrm>
            <a:off x="5708072" y="2021115"/>
            <a:ext cx="6483928" cy="2169825"/>
          </a:xfrm>
          <a:prstGeom prst="rect">
            <a:avLst/>
          </a:prstGeom>
        </p:spPr>
        <p:txBody>
          <a:bodyPr wrap="square">
            <a:spAutoFit/>
          </a:bodyPr>
          <a:lstStyle/>
          <a:p>
            <a:pPr marL="285750" lvl="0" indent="-285750" algn="just">
              <a:lnSpc>
                <a:spcPct val="150000"/>
              </a:lnSpc>
              <a:spcAft>
                <a:spcPts val="0"/>
              </a:spcAft>
              <a:buClr>
                <a:srgbClr val="C00000"/>
              </a:buClr>
              <a:buFont typeface="Wingdings" panose="05000000000000000000" pitchFamily="2" charset="2"/>
              <a:buChar char="l"/>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参赛对象：社会组：</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全球大学生创客及社会创客爱好者</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buClr>
                <a:srgbClr val="C00000"/>
              </a:buClr>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专业组：电器厂商、设计机构和专业创客组织</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buClr>
                <a:srgbClr val="C00000"/>
              </a:buCl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rgbClr val="C00000"/>
              </a:buClr>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参赛要求</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针对</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智能电器，</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围绕产品概念、</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产品外观以及</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产品应用</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等</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各个关键维度提报解决方案参与竞赛。</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186" r="4340"/>
          <a:stretch/>
        </p:blipFill>
        <p:spPr>
          <a:xfrm>
            <a:off x="627323" y="2021115"/>
            <a:ext cx="4521428" cy="3600000"/>
          </a:xfrm>
          <a:prstGeom prst="rect">
            <a:avLst/>
          </a:prstGeom>
        </p:spPr>
      </p:pic>
    </p:spTree>
    <p:extLst>
      <p:ext uri="{BB962C8B-B14F-4D97-AF65-F5344CB8AC3E}">
        <p14:creationId xmlns:p14="http://schemas.microsoft.com/office/powerpoint/2010/main" val="390069265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10375</TotalTime>
  <Pages>0</Pages>
  <Words>1040</Words>
  <Characters>0</Characters>
  <Application>Microsoft Office PowerPoint</Application>
  <DocSecurity>0</DocSecurity>
  <PresentationFormat>宽屏</PresentationFormat>
  <Lines>0</Lines>
  <Paragraphs>132</Paragraphs>
  <Slides>16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仿宋_GB2312</vt:lpstr>
      <vt:lpstr>宋体</vt:lpstr>
      <vt:lpstr>微软雅黑</vt:lpstr>
      <vt:lpstr>Arial</vt:lpstr>
      <vt:lpstr>Calibri</vt:lpstr>
      <vt:lpstr>Calibri Light</vt:lpstr>
      <vt:lpstr>Times New Roman</vt:lpstr>
      <vt:lpstr>Wingdings</vt:lpstr>
      <vt:lpstr>1_Office 主题</vt:lpstr>
      <vt:lpstr>PowerPoint 演示文稿</vt:lpstr>
      <vt:lpstr>电器行业的智能化趋势</vt:lpstr>
      <vt:lpstr>“创客”目前的困境</vt:lpstr>
      <vt:lpstr>国美提供关键支持，促进智能电器发展</vt:lpstr>
      <vt:lpstr>国美提供关键支持，促进智能电器发展</vt:lpstr>
      <vt:lpstr>政、产、学、媒齐聚发声</vt:lpstr>
      <vt:lpstr>政、产、学、研、媒齐聚发声</vt:lpstr>
      <vt:lpstr>组织机构</vt:lpstr>
      <vt:lpstr>国美杯·智能生活全球设计大赛内容</vt:lpstr>
      <vt:lpstr>参赛流程</vt:lpstr>
      <vt:lpstr>参赛奖项</vt:lpstr>
      <vt:lpstr>国美杯·智能生活全球设计大赛启动仪式</vt:lpstr>
      <vt:lpstr>T空间场地图</vt:lpstr>
      <vt:lpstr>T空间场地图</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Yunchen Liu</dc:creator>
  <cp:lastModifiedBy>admin</cp:lastModifiedBy>
  <cp:revision>1190</cp:revision>
  <dcterms:created xsi:type="dcterms:W3CDTF">2015-03-16T14:36:26Z</dcterms:created>
  <dcterms:modified xsi:type="dcterms:W3CDTF">2015-09-06T02:17:28Z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2052-9.1.0.4994</vt:lpwstr>
  </property>
</Properties>
</file>